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50.xml" ContentType="application/vnd.openxmlformats-officedocument.presentationml.notesSlide+xml"/>
  <Override PartName="/ppt/notesSlides/notesSlide15.xml" ContentType="application/vnd.openxmlformats-officedocument.presentationml.notesSlide+xml"/>
  <Override PartName="/ppt/notesSlides/notesSlide51.xml" ContentType="application/vnd.openxmlformats-officedocument.presentationml.notesSlide+xml"/>
  <Override PartName="/ppt/notesSlides/notesSlide16.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3.xml.rels" ContentType="application/vnd.openxmlformats-package.relationships+xml"/>
  <Override PartName="/ppt/notesSlides/_rels/notesSlide50.xml.rels" ContentType="application/vnd.openxmlformats-package.relationships+xml"/>
  <Override PartName="/ppt/notesSlides/_rels/notesSlide14.xml.rels" ContentType="application/vnd.openxmlformats-package.relationships+xml"/>
  <Override PartName="/ppt/notesSlides/_rels/notesSlide51.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52.xml.rels" ContentType="application/vnd.openxmlformats-package.relationships+xml"/>
  <Override PartName="/ppt/notesSlides/_rels/notesSlide53.xml.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55.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56.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57.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59.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48.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3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62.xml.rels" ContentType="application/vnd.openxmlformats-package.relationships+xml"/>
  <Override PartName="/ppt/slides/_rels/slide40.xml.rels" ContentType="application/vnd.openxmlformats-package.relationships+xml"/>
  <Override PartName="/ppt/slides/_rels/slide63.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4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62.xml" ContentType="application/vnd.openxmlformats-officedocument.presentationml.slide+xml"/>
  <Override PartName="/ppt/slides/slide41.xml" ContentType="application/vnd.openxmlformats-officedocument.presentationml.slide+xml"/>
  <Override PartName="/ppt/slides/slide6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embeddings/oleObject1.bin" ContentType="application/vnd.openxmlformats-officedocument.oleObject"/>
  <Override PartName="/ppt/media/image50.png" ContentType="image/png"/>
  <Override PartName="/ppt/media/image1.png" ContentType="image/png"/>
  <Override PartName="/ppt/media/image2.png" ContentType="image/png"/>
  <Override PartName="/ppt/media/image51.png" ContentType="image/png"/>
  <Override PartName="/ppt/media/image48.png" ContentType="image/png"/>
  <Override PartName="/ppt/media/image34.jpeg" ContentType="image/jpeg"/>
  <Override PartName="/ppt/media/image26.png" ContentType="image/png"/>
  <Override PartName="/ppt/media/image12.jpeg" ContentType="image/jpeg"/>
  <Override PartName="/ppt/media/image7.jpeg" ContentType="image/jpeg"/>
  <Override PartName="/ppt/media/image3.png" ContentType="image/png"/>
  <Override PartName="/ppt/media/image19.jpeg" ContentType="image/jpeg"/>
  <Override PartName="/ppt/media/image52.png" ContentType="image/png"/>
  <Override PartName="/ppt/media/image4.png" ContentType="image/png"/>
  <Override PartName="/ppt/media/image29.jpeg" ContentType="image/jpeg"/>
  <Override PartName="/ppt/media/image53.png" ContentType="image/png"/>
  <Override PartName="/ppt/media/image5.png" ContentType="image/png"/>
  <Override PartName="/ppt/media/image10.png" ContentType="image/png"/>
  <Override PartName="/ppt/media/image39.jpeg" ContentType="image/jpeg"/>
  <Override PartName="/ppt/media/image54.png" ContentType="image/png"/>
  <Override PartName="/ppt/media/image6.png" ContentType="image/png"/>
  <Override PartName="/ppt/media/image11.png" ContentType="image/png"/>
  <Override PartName="/ppt/media/image33.png" ContentType="image/png"/>
  <Override PartName="/ppt/media/image55.png" ContentType="image/png"/>
  <Override PartName="/ppt/media/image8.png" ContentType="image/png"/>
  <Override PartName="/ppt/media/image13.png" ContentType="image/png"/>
  <Override PartName="/ppt/media/image25.jpeg" ContentType="image/jpeg"/>
  <Override PartName="/ppt/media/image35.png" ContentType="image/png"/>
  <Override PartName="/ppt/media/image57.png" ContentType="image/png"/>
  <Override PartName="/ppt/media/image9.jpeg" ContentType="image/jpeg"/>
  <Override PartName="/ppt/media/image24.png" ContentType="image/png"/>
  <Override PartName="/ppt/media/image46.png" ContentType="image/png"/>
  <Override PartName="/ppt/media/image14.png" ContentType="image/png"/>
  <Override PartName="/ppt/media/image36.png" ContentType="image/png"/>
  <Override PartName="/ppt/media/image58.png" ContentType="image/png"/>
  <Override PartName="/ppt/media/image15.jpeg" ContentType="image/jpeg"/>
  <Override PartName="/ppt/media/image56.png" ContentType="image/png"/>
  <Override PartName="/ppt/media/image59.jpeg" ContentType="image/jpeg"/>
  <Override PartName="/ppt/media/image16.png" ContentType="image/png"/>
  <Override PartName="/ppt/media/image17.png" ContentType="image/png"/>
  <Override PartName="/ppt/media/image43.jpeg" ContentType="image/jpeg"/>
  <Override PartName="/ppt/media/image18.png" ContentType="image/png"/>
  <Override PartName="/ppt/media/image31.jpeg" ContentType="image/jpeg"/>
  <Override PartName="/ppt/media/image20.png" ContentType="image/png"/>
  <Override PartName="/ppt/media/image21.png" ContentType="image/png"/>
  <Override PartName="/ppt/media/image28.jpeg" ContentType="image/jpeg"/>
  <Override PartName="/ppt/media/image22.jpeg" ContentType="image/jpeg"/>
  <Override PartName="/ppt/media/image27.png" ContentType="image/png"/>
  <Override PartName="/ppt/media/image49.png" ContentType="image/png"/>
  <Override PartName="/ppt/media/image23.jpeg" ContentType="image/jpeg"/>
  <Override PartName="/ppt/media/image30.jpeg" ContentType="image/jpeg"/>
  <Override PartName="/ppt/media/image32.jpeg" ContentType="image/jpeg"/>
  <Override PartName="/ppt/media/image37.wmf" ContentType="image/x-wmf"/>
  <Override PartName="/ppt/media/image60.jpeg" ContentType="image/jpeg"/>
  <Override PartName="/ppt/media/image38.jpeg" ContentType="image/jpeg"/>
  <Override PartName="/ppt/media/image44.png" ContentType="image/png"/>
  <Override PartName="/ppt/media/image40.jpeg" ContentType="image/jpeg"/>
  <Override PartName="/ppt/media/image41.jpeg" ContentType="image/jpeg"/>
  <Override PartName="/ppt/media/image42.jpeg" ContentType="image/jpeg"/>
  <Override PartName="/ppt/media/image45.png" ContentType="image/png"/>
  <Override PartName="/ppt/media/image47.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2192000" cy="6858000"/>
  <p:notesSz cx="7099300" cy="102235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1400" spc="-1" strike="noStrike">
                <a:solidFill>
                  <a:srgbClr val="000000"/>
                </a:solidFill>
                <a:latin typeface="Arial"/>
              </a:rPr>
              <a:t>Clique para mover o slide</a:t>
            </a:r>
            <a:endParaRPr b="0" lang="pt-BR" sz="1400" spc="-1" strike="noStrike">
              <a:solidFill>
                <a:srgbClr val="000000"/>
              </a:solidFill>
              <a:latin typeface="Arial"/>
            </a:endParaRPr>
          </a:p>
        </p:txBody>
      </p:sp>
      <p:sp>
        <p:nvSpPr>
          <p:cNvPr id="19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20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20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20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20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EE65860F-F52D-4736-B737-4708126FDAAD}"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ldImg"/>
          </p:nvPr>
        </p:nvSpPr>
        <p:spPr>
          <a:xfrm>
            <a:off x="-18500760" y="-13188960"/>
            <a:ext cx="24743880" cy="13918680"/>
          </a:xfrm>
          <a:prstGeom prst="rect">
            <a:avLst/>
          </a:prstGeom>
          <a:ln w="0">
            <a:noFill/>
          </a:ln>
        </p:spPr>
      </p:sp>
      <p:sp>
        <p:nvSpPr>
          <p:cNvPr id="620"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Curva de Nível: Junta pontos da mesma altitude.</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isóbata: une todos os pontos de igual profundidade no relevo submarino.</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Isóbara: Junta pontos com a mesma pressão atmosférica.</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Isotérmica: Junta pontos com a mesma temperatura.</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18500760" y="-13188960"/>
            <a:ext cx="24743880" cy="13918680"/>
          </a:xfrm>
          <a:prstGeom prst="rect">
            <a:avLst/>
          </a:prstGeom>
          <a:ln w="0">
            <a:noFill/>
          </a:ln>
        </p:spPr>
      </p:sp>
      <p:sp>
        <p:nvSpPr>
          <p:cNvPr id="622"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1200" spc="-1" strike="noStrike">
                <a:solidFill>
                  <a:srgbClr val="000000"/>
                </a:solidFill>
                <a:latin typeface="Times New Roman"/>
                <a:ea typeface="+mn-ea"/>
              </a:rPr>
              <a:t>A superfície do terreno onde a Topograa desenvolve suas operações de medição é uma superfície irregular; as formas do relevo são as mais variadas:</a:t>
            </a:r>
            <a:endParaRPr b="0" lang="pt-BR" sz="1200" spc="-1" strike="noStrike">
              <a:solidFill>
                <a:srgbClr val="000000"/>
              </a:solidFill>
              <a:latin typeface="Arial"/>
            </a:endParaRPr>
          </a:p>
          <a:p>
            <a:pPr marL="216000" indent="0">
              <a:lnSpc>
                <a:spcPct val="100000"/>
              </a:lnSpc>
              <a:buNone/>
            </a:pPr>
            <a:r>
              <a:rPr b="0" lang="pt-BR" sz="1200" spc="-1" strike="noStrike">
                <a:solidFill>
                  <a:srgbClr val="000000"/>
                </a:solidFill>
                <a:latin typeface="Times New Roman"/>
                <a:ea typeface="+mn-ea"/>
              </a:rPr>
              <a:t>elevações, depressões, aclives suaves, aclives íngremes, enm inúmeras são as formas de relevo que podemos nos deparar. </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indent="0">
              <a:lnSpc>
                <a:spcPct val="100000"/>
              </a:lnSpc>
              <a:buNone/>
            </a:pPr>
            <a:r>
              <a:rPr b="0" lang="pt-BR" sz="2000" spc="-1" strike="noStrike">
                <a:solidFill>
                  <a:srgbClr val="000000"/>
                </a:solidFill>
                <a:latin typeface="Times New Roman"/>
                <a:ea typeface="+mn-ea"/>
              </a:rPr>
              <a:t>Outras formas ...</a:t>
            </a:r>
            <a:endParaRPr b="0" lang="pt-BR"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18500760" y="-13188960"/>
            <a:ext cx="24743880" cy="13918680"/>
          </a:xfrm>
          <a:prstGeom prst="rect">
            <a:avLst/>
          </a:prstGeom>
          <a:ln w="0">
            <a:noFill/>
          </a:ln>
        </p:spPr>
      </p:sp>
      <p:sp>
        <p:nvSpPr>
          <p:cNvPr id="624"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1200" spc="-1" strike="noStrike">
                <a:solidFill>
                  <a:srgbClr val="000000"/>
                </a:solidFill>
                <a:latin typeface="Times New Roman"/>
                <a:ea typeface="+mn-ea"/>
              </a:rPr>
              <a:t>Isso ocorre porque existe no terreno um sem número  de pontos mais altos que promovem naturalmente esta divisão das águas. </a:t>
            </a:r>
            <a:endParaRPr b="0" lang="pt-BR" sz="1200" spc="-1" strike="noStrike">
              <a:solidFill>
                <a:srgbClr val="000000"/>
              </a:solidFill>
              <a:latin typeface="Arial"/>
            </a:endParaRPr>
          </a:p>
          <a:p>
            <a:pPr marL="216000" indent="0">
              <a:lnSpc>
                <a:spcPct val="100000"/>
              </a:lnSpc>
              <a:buNone/>
            </a:pPr>
            <a:r>
              <a:rPr b="0" lang="pt-BR" sz="1200" spc="-1" strike="noStrike">
                <a:solidFill>
                  <a:srgbClr val="000000"/>
                </a:solidFill>
                <a:latin typeface="Times New Roman"/>
                <a:ea typeface="+mn-ea"/>
              </a:rPr>
              <a:t>É o mesmo que ocorre com o telhado de uma edificação: a cumeeira faz o papel de divisor. </a:t>
            </a:r>
            <a:endParaRPr b="0" lang="pt-BR" sz="1200" spc="-1" strike="noStrike">
              <a:solidFill>
                <a:srgbClr val="000000"/>
              </a:solidFill>
              <a:latin typeface="Arial"/>
            </a:endParaRPr>
          </a:p>
          <a:p>
            <a:pPr marL="216000" indent="0">
              <a:lnSpc>
                <a:spcPct val="100000"/>
              </a:lnSpc>
              <a:buNone/>
            </a:pPr>
            <a:r>
              <a:rPr b="0" lang="pt-BR" sz="1200" spc="-1" strike="noStrike">
                <a:solidFill>
                  <a:srgbClr val="000000"/>
                </a:solidFill>
                <a:latin typeface="Times New Roman"/>
                <a:ea typeface="+mn-ea"/>
              </a:rPr>
              <a:t>Assim, unindo os pontos mais altos do terreno teremos uma linha imaginária (mas física) denominada linha de cumeada ou divisor de águas.</a:t>
            </a:r>
            <a:endParaRPr b="0" lang="pt-BR" sz="12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sldImg"/>
          </p:nvPr>
        </p:nvSpPr>
        <p:spPr>
          <a:xfrm>
            <a:off x="-18500760" y="-13188960"/>
            <a:ext cx="24743880" cy="13918680"/>
          </a:xfrm>
          <a:prstGeom prst="rect">
            <a:avLst/>
          </a:prstGeom>
          <a:ln w="0">
            <a:noFill/>
          </a:ln>
        </p:spPr>
      </p:sp>
      <p:sp>
        <p:nvSpPr>
          <p:cNvPr id="626"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1200" spc="-1" strike="noStrike">
                <a:solidFill>
                  <a:srgbClr val="000000"/>
                </a:solidFill>
                <a:latin typeface="Times New Roman"/>
                <a:ea typeface="+mn-ea"/>
              </a:rPr>
              <a:t> </a:t>
            </a:r>
            <a:endParaRPr b="0" lang="pt-BR" sz="12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18500760" y="-13188960"/>
            <a:ext cx="24743880" cy="13918680"/>
          </a:xfrm>
          <a:prstGeom prst="rect">
            <a:avLst/>
          </a:prstGeom>
          <a:ln w="0">
            <a:noFill/>
          </a:ln>
        </p:spPr>
      </p:sp>
      <p:sp>
        <p:nvSpPr>
          <p:cNvPr id="628"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1200" spc="-1" strike="noStrike">
                <a:solidFill>
                  <a:srgbClr val="000000"/>
                </a:solidFill>
                <a:latin typeface="Times New Roman"/>
                <a:ea typeface="+mn-ea"/>
              </a:rPr>
              <a:t>Isso ocorre porque existe no terreno um sem número  de pontos mais altos que promovem naturalmente esta divisão das águas. </a:t>
            </a:r>
            <a:endParaRPr b="0" lang="pt-BR" sz="1200" spc="-1" strike="noStrike">
              <a:solidFill>
                <a:srgbClr val="000000"/>
              </a:solidFill>
              <a:latin typeface="Arial"/>
            </a:endParaRPr>
          </a:p>
          <a:p>
            <a:pPr marL="216000" indent="0">
              <a:lnSpc>
                <a:spcPct val="100000"/>
              </a:lnSpc>
              <a:buNone/>
            </a:pPr>
            <a:r>
              <a:rPr b="0" lang="pt-BR" sz="1200" spc="-1" strike="noStrike">
                <a:solidFill>
                  <a:srgbClr val="000000"/>
                </a:solidFill>
                <a:latin typeface="Times New Roman"/>
                <a:ea typeface="+mn-ea"/>
              </a:rPr>
              <a:t>É o mesmo que ocorre com o telhado de uma edificação: a cumeeira faz o papel de divisor. </a:t>
            </a:r>
            <a:endParaRPr b="0" lang="pt-BR" sz="1200" spc="-1" strike="noStrike">
              <a:solidFill>
                <a:srgbClr val="000000"/>
              </a:solidFill>
              <a:latin typeface="Arial"/>
            </a:endParaRPr>
          </a:p>
          <a:p>
            <a:pPr marL="216000" indent="0">
              <a:lnSpc>
                <a:spcPct val="100000"/>
              </a:lnSpc>
              <a:buNone/>
            </a:pPr>
            <a:r>
              <a:rPr b="0" lang="pt-BR" sz="1200" spc="-1" strike="noStrike">
                <a:solidFill>
                  <a:srgbClr val="000000"/>
                </a:solidFill>
                <a:latin typeface="Times New Roman"/>
                <a:ea typeface="+mn-ea"/>
              </a:rPr>
              <a:t>Assim, unindo os pontos mais altos do terreno teremos uma linha imaginária (mas física) denominada linha de cumeada ou divisor de águas.</a:t>
            </a:r>
            <a:endParaRPr b="0" lang="pt-BR" sz="1200" spc="-1" strike="noStrike">
              <a:solidFill>
                <a:srgbClr val="000000"/>
              </a:solidFill>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18500760" y="-13188960"/>
            <a:ext cx="24743880" cy="13918680"/>
          </a:xfrm>
          <a:prstGeom prst="rect">
            <a:avLst/>
          </a:prstGeom>
          <a:ln w="0">
            <a:noFill/>
          </a:ln>
        </p:spPr>
      </p:sp>
      <p:sp>
        <p:nvSpPr>
          <p:cNvPr id="630"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sldImg"/>
          </p:nvPr>
        </p:nvSpPr>
        <p:spPr>
          <a:xfrm>
            <a:off x="-18500760" y="-13188960"/>
            <a:ext cx="24743880" cy="13918680"/>
          </a:xfrm>
          <a:prstGeom prst="rect">
            <a:avLst/>
          </a:prstGeom>
          <a:ln w="0">
            <a:noFill/>
          </a:ln>
        </p:spPr>
      </p:sp>
      <p:sp>
        <p:nvSpPr>
          <p:cNvPr id="632"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18500760" y="-13188960"/>
            <a:ext cx="24743880" cy="13918680"/>
          </a:xfrm>
          <a:prstGeom prst="rect">
            <a:avLst/>
          </a:prstGeom>
          <a:ln w="0">
            <a:noFill/>
          </a:ln>
        </p:spPr>
      </p:sp>
      <p:sp>
        <p:nvSpPr>
          <p:cNvPr id="634"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18500760" y="-13188960"/>
            <a:ext cx="24743880" cy="13918680"/>
          </a:xfrm>
          <a:prstGeom prst="rect">
            <a:avLst/>
          </a:prstGeom>
          <a:ln w="0">
            <a:noFill/>
          </a:ln>
        </p:spPr>
      </p:sp>
      <p:sp>
        <p:nvSpPr>
          <p:cNvPr id="636"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Representações cartográficas dos elementos geográficos naturais e artificiais da superfície terrestre, e seus respectivos nomes geográficos, disponibilizadas de acordo com o recorte geográfico do Mapeamento Topográfico Sistemático Terrestre do Brasil na escala 1:250 000.</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18500760" y="-13188960"/>
            <a:ext cx="24743880" cy="13918680"/>
          </a:xfrm>
          <a:prstGeom prst="rect">
            <a:avLst/>
          </a:prstGeom>
          <a:ln w="0">
            <a:noFill/>
          </a:ln>
        </p:spPr>
      </p:sp>
      <p:sp>
        <p:nvSpPr>
          <p:cNvPr id="618" name="PlaceHolder 2"/>
          <p:cNvSpPr>
            <a:spLocks noGrp="1"/>
          </p:cNvSpPr>
          <p:nvPr>
            <p:ph type="body"/>
          </p:nvPr>
        </p:nvSpPr>
        <p:spPr>
          <a:xfrm>
            <a:off x="709560" y="4856040"/>
            <a:ext cx="5622480" cy="4539960"/>
          </a:xfrm>
          <a:prstGeom prst="rect">
            <a:avLst/>
          </a:prstGeom>
          <a:noFill/>
          <a:ln w="0">
            <a:noFill/>
          </a:ln>
        </p:spPr>
        <p:txBody>
          <a:bodyPr numCol="1" spcCol="0" lIns="0" rIns="0" tIns="0" bIns="0" anchor="ctr">
            <a:noAutofit/>
          </a:bodyPr>
          <a:p>
            <a:pPr marL="216000" indent="0">
              <a:lnSpc>
                <a:spcPct val="100000"/>
              </a:lnSpc>
              <a:buNone/>
            </a:pPr>
            <a:r>
              <a:rPr b="0" lang="pt-BR" sz="2000" spc="-1" strike="noStrike">
                <a:solidFill>
                  <a:srgbClr val="000000"/>
                </a:solidFill>
                <a:latin typeface="Arial"/>
              </a:rPr>
              <a:t>Curva de Nível: Junta pontos da mesma altitude.</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isóbata: une todos os pontos de igual profundidade no relevo submarino.</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Isóbara: Junta pontos com a mesma pressão atmosférica.</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Isotérmica: Junta pontos com a mesma temperatura.</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6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7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7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2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2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2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3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4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5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1400" spc="-1" strike="noStrike">
              <a:solidFill>
                <a:srgbClr val="000000"/>
              </a:solidFill>
              <a:latin typeface="Roboto Condense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5423"/>
        </a:solidFill>
      </p:bgPr>
    </p:bg>
    <p:spTree>
      <p:nvGrpSpPr>
        <p:cNvPr id="1" name=""/>
        <p:cNvGrpSpPr/>
        <p:nvPr/>
      </p:nvGrpSpPr>
      <p:grpSpPr>
        <a:xfrm>
          <a:off x="0" y="0"/>
          <a:ext cx="0" cy="0"/>
          <a:chOff x="0" y="0"/>
          <a:chExt cx="0" cy="0"/>
        </a:xfrm>
      </p:grpSpPr>
      <p:sp>
        <p:nvSpPr>
          <p:cNvPr id="0" name="Shape 10"/>
          <p:cNvSpPr/>
          <p:nvPr/>
        </p:nvSpPr>
        <p:spPr>
          <a:xfrm>
            <a:off x="8277120" y="5619600"/>
            <a:ext cx="2999880" cy="137880"/>
          </a:xfrm>
          <a:prstGeom prst="rect">
            <a:avLst/>
          </a:prstGeom>
          <a:solidFill>
            <a:srgbClr val="4ecdc4"/>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1" name="PlaceHolder 1"/>
          <p:cNvSpPr>
            <a:spLocks noGrp="1"/>
          </p:cNvSpPr>
          <p:nvPr>
            <p:ph type="title"/>
          </p:nvPr>
        </p:nvSpPr>
        <p:spPr>
          <a:xfrm>
            <a:off x="4016520" y="2960640"/>
            <a:ext cx="7260840" cy="2405520"/>
          </a:xfrm>
          <a:prstGeom prst="rect">
            <a:avLst/>
          </a:prstGeom>
          <a:noFill/>
          <a:ln w="0">
            <a:noFill/>
          </a:ln>
        </p:spPr>
        <p:txBody>
          <a:bodyPr numCol="1" spcCol="0" tIns="91440" bIns="91440" anchor="b">
            <a:noAutofit/>
          </a:bodyPr>
          <a:p>
            <a:pPr indent="0" algn="r">
              <a:lnSpc>
                <a:spcPct val="100000"/>
              </a:lnSpc>
              <a:buNone/>
            </a:pPr>
            <a:r>
              <a:rPr b="0" lang="pt-BR" sz="4800" spc="-1" strike="noStrike">
                <a:solidFill>
                  <a:srgbClr val="ffffff"/>
                </a:solidFill>
                <a:latin typeface="Roboto Condensed"/>
                <a:ea typeface="Roboto Condensed"/>
              </a:rPr>
              <a:t>Clique para editar o título Mestre</a:t>
            </a:r>
            <a:endParaRPr b="0" lang="pt-BR" sz="4800" spc="-1" strike="noStrike">
              <a:solidFill>
                <a:srgbClr val="000000"/>
              </a:solidFill>
              <a:latin typeface="Arial"/>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Shape 30"/>
          <p:cNvSpPr/>
          <p:nvPr/>
        </p:nvSpPr>
        <p:spPr>
          <a:xfrm>
            <a:off x="1084320" y="1506600"/>
            <a:ext cx="2044440" cy="137880"/>
          </a:xfrm>
          <a:prstGeom prst="rect">
            <a:avLst/>
          </a:prstGeom>
          <a:solidFill>
            <a:srgbClr val="4ecdc4"/>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40" name="Shape 31"/>
          <p:cNvSpPr/>
          <p:nvPr/>
        </p:nvSpPr>
        <p:spPr>
          <a:xfrm>
            <a:off x="0" y="0"/>
            <a:ext cx="183960" cy="6857640"/>
          </a:xfrm>
          <a:prstGeom prst="rect">
            <a:avLst/>
          </a:prstGeom>
          <a:solidFill>
            <a:srgbClr val="f6703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41" name="PlaceHolder 1"/>
          <p:cNvSpPr>
            <a:spLocks noGrp="1"/>
          </p:cNvSpPr>
          <p:nvPr>
            <p:ph type="title"/>
          </p:nvPr>
        </p:nvSpPr>
        <p:spPr>
          <a:xfrm>
            <a:off x="921600" y="634320"/>
            <a:ext cx="10348560" cy="657720"/>
          </a:xfrm>
          <a:prstGeom prst="rect">
            <a:avLst/>
          </a:prstGeom>
          <a:noFill/>
          <a:ln w="0">
            <a:noFill/>
          </a:ln>
        </p:spPr>
        <p:txBody>
          <a:bodyPr numCol="1" spcCol="0" tIns="91440" bIns="91440" anchor="b">
            <a:noAutofit/>
          </a:bodyPr>
          <a:p>
            <a:pPr indent="0">
              <a:lnSpc>
                <a:spcPct val="100000"/>
              </a:lnSpc>
              <a:buNone/>
            </a:pPr>
            <a:r>
              <a:rPr b="0" lang="pt-BR" sz="1400" spc="-1" strike="noStrike">
                <a:solidFill>
                  <a:srgbClr val="000000"/>
                </a:solidFill>
                <a:latin typeface="Roboto Condensed"/>
                <a:ea typeface="Roboto Condensed"/>
              </a:rPr>
              <a:t>Clique para editar o título Mestre</a:t>
            </a:r>
            <a:endParaRPr b="0" lang="pt-BR" sz="1400" spc="-1" strike="noStrike">
              <a:solidFill>
                <a:srgbClr val="000000"/>
              </a:solidFill>
              <a:latin typeface="Arial"/>
            </a:endParaRPr>
          </a:p>
        </p:txBody>
      </p:sp>
      <p:sp>
        <p:nvSpPr>
          <p:cNvPr id="42" name="PlaceHolder 2"/>
          <p:cNvSpPr>
            <a:spLocks noGrp="1"/>
          </p:cNvSpPr>
          <p:nvPr>
            <p:ph type="body"/>
          </p:nvPr>
        </p:nvSpPr>
        <p:spPr>
          <a:xfrm>
            <a:off x="921600" y="1857960"/>
            <a:ext cx="5022720" cy="4709520"/>
          </a:xfrm>
          <a:prstGeom prst="rect">
            <a:avLst/>
          </a:prstGeom>
          <a:noFill/>
          <a:ln w="0">
            <a:noFill/>
          </a:ln>
        </p:spPr>
        <p:txBody>
          <a:bodyPr numCol="1" spcCol="0" tIns="91440" bIns="91440" anchor="t">
            <a:noAutofit/>
          </a:bodyPr>
          <a:p>
            <a:pPr indent="0">
              <a:lnSpc>
                <a:spcPct val="100000"/>
              </a:lnSpc>
              <a:buNone/>
            </a:pPr>
            <a:r>
              <a:rPr b="0" lang="pt-BR" sz="1400" spc="-1" strike="noStrike">
                <a:solidFill>
                  <a:srgbClr val="000000"/>
                </a:solidFill>
                <a:latin typeface="Roboto Condensed"/>
                <a:ea typeface="Roboto Condensed"/>
              </a:rPr>
              <a:t>Clique para editar os estilos de texto Mestres</a:t>
            </a:r>
            <a:endParaRPr b="0" lang="pt-BR" sz="1400" spc="-1" strike="noStrike">
              <a:solidFill>
                <a:srgbClr val="000000"/>
              </a:solidFill>
              <a:latin typeface="Roboto Condensed"/>
            </a:endParaRPr>
          </a:p>
        </p:txBody>
      </p:sp>
      <p:sp>
        <p:nvSpPr>
          <p:cNvPr id="43" name="PlaceHolder 3"/>
          <p:cNvSpPr>
            <a:spLocks noGrp="1"/>
          </p:cNvSpPr>
          <p:nvPr>
            <p:ph type="body"/>
          </p:nvPr>
        </p:nvSpPr>
        <p:spPr>
          <a:xfrm>
            <a:off x="6247440" y="1857960"/>
            <a:ext cx="5022720" cy="4709520"/>
          </a:xfrm>
          <a:prstGeom prst="rect">
            <a:avLst/>
          </a:prstGeom>
          <a:noFill/>
          <a:ln w="0">
            <a:noFill/>
          </a:ln>
        </p:spPr>
        <p:txBody>
          <a:bodyPr numCol="1" spcCol="0" tIns="91440" bIns="91440" anchor="t">
            <a:noAutofit/>
          </a:bodyPr>
          <a:p>
            <a:pPr indent="0">
              <a:lnSpc>
                <a:spcPct val="100000"/>
              </a:lnSpc>
              <a:buNone/>
            </a:pPr>
            <a:r>
              <a:rPr b="0" lang="pt-BR" sz="1400" spc="-1" strike="noStrike">
                <a:solidFill>
                  <a:srgbClr val="000000"/>
                </a:solidFill>
                <a:latin typeface="Roboto Condensed"/>
                <a:ea typeface="Roboto Condensed"/>
              </a:rPr>
              <a:t>Clique para editar os estilos de texto Mestres</a:t>
            </a:r>
            <a:endParaRPr b="0" lang="pt-BR" sz="1400" spc="-1" strike="noStrike">
              <a:solidFill>
                <a:srgbClr val="000000"/>
              </a:solidFill>
              <a:latin typeface="Roboto Condense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Shape 41"/>
          <p:cNvSpPr/>
          <p:nvPr/>
        </p:nvSpPr>
        <p:spPr>
          <a:xfrm>
            <a:off x="0" y="0"/>
            <a:ext cx="183960" cy="6857640"/>
          </a:xfrm>
          <a:prstGeom prst="rect">
            <a:avLst/>
          </a:prstGeom>
          <a:solidFill>
            <a:srgbClr val="f67031"/>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81" name="Shape 42"/>
          <p:cNvSpPr/>
          <p:nvPr/>
        </p:nvSpPr>
        <p:spPr>
          <a:xfrm>
            <a:off x="1084320" y="1506600"/>
            <a:ext cx="2044440" cy="137880"/>
          </a:xfrm>
          <a:prstGeom prst="rect">
            <a:avLst/>
          </a:prstGeom>
          <a:solidFill>
            <a:srgbClr val="4ecdc4"/>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82" name="PlaceHolder 1"/>
          <p:cNvSpPr>
            <a:spLocks noGrp="1"/>
          </p:cNvSpPr>
          <p:nvPr>
            <p:ph type="title"/>
          </p:nvPr>
        </p:nvSpPr>
        <p:spPr>
          <a:xfrm>
            <a:off x="921600" y="634320"/>
            <a:ext cx="10348560" cy="657720"/>
          </a:xfrm>
          <a:prstGeom prst="rect">
            <a:avLst/>
          </a:prstGeom>
          <a:noFill/>
          <a:ln w="0">
            <a:noFill/>
          </a:ln>
        </p:spPr>
        <p:txBody>
          <a:bodyPr numCol="1" spcCol="0" tIns="91440" bIns="91440" anchor="b">
            <a:noAutofit/>
          </a:bodyPr>
          <a:p>
            <a:pPr indent="0">
              <a:lnSpc>
                <a:spcPct val="100000"/>
              </a:lnSpc>
              <a:buNone/>
            </a:pPr>
            <a:r>
              <a:rPr b="0" lang="pt-BR" sz="1400" spc="-1" strike="noStrike">
                <a:solidFill>
                  <a:srgbClr val="000000"/>
                </a:solidFill>
                <a:latin typeface="Roboto Condensed"/>
                <a:ea typeface="Roboto Condensed"/>
              </a:rPr>
              <a:t>Clique para editar o título Mestre</a:t>
            </a:r>
            <a:endParaRPr b="0" lang="pt-BR" sz="1400" spc="-1" strike="noStrike">
              <a:solidFill>
                <a:srgbClr val="000000"/>
              </a:solidFill>
              <a:latin typeface="Arial"/>
            </a:endParaRPr>
          </a:p>
        </p:txBody>
      </p:sp>
      <p:sp>
        <p:nvSpPr>
          <p:cNvPr id="8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b9bc"/>
        </a:solidFill>
      </p:bgPr>
    </p:bg>
    <p:spTree>
      <p:nvGrpSpPr>
        <p:cNvPr id="1" name=""/>
        <p:cNvGrpSpPr/>
        <p:nvPr/>
      </p:nvGrpSpPr>
      <p:grpSpPr>
        <a:xfrm>
          <a:off x="0" y="0"/>
          <a:ext cx="0" cy="0"/>
          <a:chOff x="0" y="0"/>
          <a:chExt cx="0" cy="0"/>
        </a:xfrm>
      </p:grpSpPr>
      <p:sp>
        <p:nvSpPr>
          <p:cNvPr id="120" name="Shape 12"/>
          <p:cNvSpPr/>
          <p:nvPr/>
        </p:nvSpPr>
        <p:spPr>
          <a:xfrm>
            <a:off x="7574040" y="0"/>
            <a:ext cx="4617720" cy="6857640"/>
          </a:xfrm>
          <a:prstGeom prst="rect">
            <a:avLst/>
          </a:prstGeom>
          <a:solidFill>
            <a:srgbClr val="ffffff"/>
          </a:solidFill>
          <a:ln w="0">
            <a:noFill/>
          </a:ln>
        </p:spPr>
        <p:style>
          <a:lnRef idx="0"/>
          <a:fillRef idx="0"/>
          <a:effectRef idx="0"/>
          <a:fontRef idx="minor"/>
        </p:style>
        <p:txBody>
          <a:bodyPr tIns="91440" bIns="91440" anchor="ctr">
            <a:noAutofit/>
          </a:bodyPr>
          <a:p>
            <a:pPr>
              <a:lnSpc>
                <a:spcPct val="100000"/>
              </a:lnSpc>
            </a:pPr>
            <a:endParaRPr b="0" lang="pt-BR" sz="1400" spc="-1" strike="noStrike">
              <a:solidFill>
                <a:srgbClr val="000000"/>
              </a:solidFill>
              <a:latin typeface="Roboto Condensed"/>
            </a:endParaRPr>
          </a:p>
        </p:txBody>
      </p:sp>
      <p:sp>
        <p:nvSpPr>
          <p:cNvPr id="121" name="PlaceHolder 1"/>
          <p:cNvSpPr>
            <a:spLocks noGrp="1"/>
          </p:cNvSpPr>
          <p:nvPr>
            <p:ph type="title"/>
          </p:nvPr>
        </p:nvSpPr>
        <p:spPr>
          <a:xfrm>
            <a:off x="914400" y="3863880"/>
            <a:ext cx="6006960" cy="1910160"/>
          </a:xfrm>
          <a:prstGeom prst="rect">
            <a:avLst/>
          </a:prstGeom>
          <a:noFill/>
          <a:ln w="0">
            <a:noFill/>
          </a:ln>
        </p:spPr>
        <p:txBody>
          <a:bodyPr numCol="1" spcCol="0" tIns="91440" bIns="91440" anchor="b">
            <a:noAutofit/>
          </a:bodyPr>
          <a:p>
            <a:pPr indent="0" algn="r">
              <a:lnSpc>
                <a:spcPct val="100000"/>
              </a:lnSpc>
              <a:buNone/>
            </a:pPr>
            <a:r>
              <a:rPr b="0" lang="pt-BR" sz="4000" spc="-1" strike="noStrike">
                <a:solidFill>
                  <a:srgbClr val="ffffff"/>
                </a:solidFill>
                <a:latin typeface="Roboto Condensed"/>
                <a:ea typeface="Roboto Condensed"/>
              </a:rPr>
              <a:t>Clique para editar o título Mestre</a:t>
            </a:r>
            <a:endParaRPr b="0" lang="pt-BR" sz="4000" spc="-1" strike="noStrike">
              <a:solidFill>
                <a:srgbClr val="000000"/>
              </a:solidFill>
              <a:latin typeface="Arial"/>
            </a:endParaRPr>
          </a:p>
        </p:txBody>
      </p:sp>
      <p:sp>
        <p:nvSpPr>
          <p:cNvPr id="12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b9bc"/>
        </a:solidFill>
      </p:bgPr>
    </p:bg>
    <p:spTree>
      <p:nvGrpSpPr>
        <p:cNvPr id="1" name=""/>
        <p:cNvGrpSpPr/>
        <p:nvPr/>
      </p:nvGrpSpPr>
      <p:grpSpPr>
        <a:xfrm>
          <a:off x="0" y="0"/>
          <a:ext cx="0" cy="0"/>
          <a:chOff x="0" y="0"/>
          <a:chExt cx="0" cy="0"/>
        </a:xfrm>
      </p:grpSpPr>
      <p:sp>
        <p:nvSpPr>
          <p:cNvPr id="159" name="Shape 48"/>
          <p:cNvSpPr/>
          <p:nvPr/>
        </p:nvSpPr>
        <p:spPr>
          <a:xfrm>
            <a:off x="0" y="6719760"/>
            <a:ext cx="12191760" cy="137880"/>
          </a:xfrm>
          <a:prstGeom prst="rect">
            <a:avLst/>
          </a:prstGeom>
          <a:solidFill>
            <a:srgbClr val="f67031"/>
          </a:solidFill>
          <a:ln w="0">
            <a:noFill/>
          </a:ln>
        </p:spPr>
        <p:style>
          <a:lnRef idx="0"/>
          <a:fillRef idx="0"/>
          <a:effectRef idx="0"/>
          <a:fontRef idx="minor"/>
        </p:style>
        <p:txBody>
          <a:bodyPr tIns="69120" bIns="69120" anchor="ctr">
            <a:noAutofit/>
          </a:bodyPr>
          <a:p>
            <a:pPr>
              <a:lnSpc>
                <a:spcPct val="100000"/>
              </a:lnSpc>
            </a:pPr>
            <a:endParaRPr b="0" lang="pt-BR" sz="1400" spc="-1" strike="noStrike">
              <a:solidFill>
                <a:srgbClr val="000000"/>
              </a:solidFill>
              <a:latin typeface="Roboto Condensed"/>
            </a:endParaRPr>
          </a:p>
        </p:txBody>
      </p:sp>
      <p:sp>
        <p:nvSpPr>
          <p:cNvPr id="1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400" spc="-1" strike="noStrike">
                <a:solidFill>
                  <a:srgbClr val="000000"/>
                </a:solidFill>
                <a:latin typeface="Arial"/>
              </a:rPr>
              <a:t>Clique para editar o formato do texto do título</a:t>
            </a:r>
            <a:endParaRPr b="0" lang="pt-BR" sz="1400" spc="-1" strike="noStrike">
              <a:solidFill>
                <a:srgbClr val="000000"/>
              </a:solidFill>
              <a:latin typeface="Arial"/>
            </a:endParaRPr>
          </a:p>
        </p:txBody>
      </p:sp>
      <p:sp>
        <p:nvSpPr>
          <p:cNvPr id="16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Roboto Condensed"/>
              </a:rPr>
              <a:t>Clique para editar o formato de texto dos tópicos</a:t>
            </a:r>
            <a:endParaRPr b="0" lang="pt-BR" sz="1400" spc="-1" strike="noStrike">
              <a:solidFill>
                <a:srgbClr val="000000"/>
              </a:solidFill>
              <a:latin typeface="Roboto Condensed"/>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www.wiking.edu.pl/article.php?id=803" TargetMode="External"/><Relationship Id="rId2" Type="http://schemas.openxmlformats.org/officeDocument/2006/relationships/hyperlink" Target="http://www.wiking.edu.pl/article.php?id=803" TargetMode="External"/><Relationship Id="rId3" Type="http://schemas.openxmlformats.org/officeDocument/2006/relationships/hyperlink" Target="http://www.wiking.edu.pl/article.php?id=803" TargetMode="External"/><Relationship Id="rId4" Type="http://schemas.openxmlformats.org/officeDocument/2006/relationships/image" Target="../media/image3.png"/><Relationship Id="rId5" Type="http://schemas.openxmlformats.org/officeDocument/2006/relationships/slideLayout" Target="../slideLayouts/slideLayout29.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29.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29.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9.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9.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9.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29.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9.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slideLayout" Target="../slideLayouts/slideLayout2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slideLayout" Target="../slideLayouts/slideLayout29.xml"/>
</Relationships>
</file>

<file path=ppt/slides/_rels/slide4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jpe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29.xml"/>
</Relationships>
</file>

<file path=ppt/slides/_rels/slide4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7.wmf"/><Relationship Id="rId3" Type="http://schemas.openxmlformats.org/officeDocument/2006/relationships/image" Target="../media/image38.jpeg"/><Relationship Id="rId4" Type="http://schemas.openxmlformats.org/officeDocument/2006/relationships/slideLayout" Target="../slideLayouts/slideLayout29.xml"/>
</Relationships>
</file>

<file path=ppt/slides/_rels/slide43.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29.xml"/>
</Relationships>
</file>

<file path=ppt/slides/_rels/slide44.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jpeg"/><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slideLayout" Target="../slideLayouts/slideLayout29.xml"/>
</Relationships>
</file>

<file path=ppt/slides/_rels/slide4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29.xml"/>
</Relationships>
</file>

<file path=ppt/slides/_rels/slide4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9.xml"/>
</Relationships>
</file>

<file path=ppt/slides/_rels/slide4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9.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9.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9.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6.png"/><Relationship Id="rId4"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hyperlink" Target="http://www.wiking.edu.pl/article.php?id=803" TargetMode="External"/><Relationship Id="rId2" Type="http://schemas.openxmlformats.org/officeDocument/2006/relationships/image" Target="../media/image59.jpeg"/><Relationship Id="rId3"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hyperlink" Target="http://pt.wikipedia.org/wiki/Linha_1_do_Metr&#244;_de_Salvador" TargetMode="External"/><Relationship Id="rId3"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9.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800600" y="3016080"/>
            <a:ext cx="6474960" cy="2406240"/>
          </a:xfrm>
          <a:prstGeom prst="rect">
            <a:avLst/>
          </a:prstGeom>
          <a:noFill/>
          <a:ln w="0">
            <a:noFill/>
          </a:ln>
        </p:spPr>
        <p:txBody>
          <a:bodyPr numCol="1" spcCol="0" tIns="91440" bIns="91440" anchor="b">
            <a:noAutofit/>
          </a:bodyPr>
          <a:p>
            <a:pPr indent="0" algn="r">
              <a:lnSpc>
                <a:spcPct val="100000"/>
              </a:lnSpc>
              <a:buNone/>
            </a:pPr>
            <a:r>
              <a:rPr b="1" lang="pt-BR" sz="4800" spc="-1" strike="noStrike">
                <a:solidFill>
                  <a:srgbClr val="ffffff"/>
                </a:solidFill>
                <a:latin typeface="Roboto Condensed"/>
                <a:ea typeface="Roboto Condensed"/>
              </a:rPr>
              <a:t>O Relevo e sua Representação</a:t>
            </a:r>
            <a:endParaRPr b="0" lang="pt-BR" sz="4800" spc="-1" strike="noStrike">
              <a:solidFill>
                <a:srgbClr val="000000"/>
              </a:solidFill>
              <a:latin typeface="Arial"/>
            </a:endParaRPr>
          </a:p>
        </p:txBody>
      </p:sp>
      <p:sp>
        <p:nvSpPr>
          <p:cNvPr id="205" name="CaixaDeTexto 2"/>
          <p:cNvSpPr/>
          <p:nvPr/>
        </p:nvSpPr>
        <p:spPr>
          <a:xfrm>
            <a:off x="8832960" y="5805360"/>
            <a:ext cx="32461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pt-BR" sz="2000" spc="-1" strike="noStrike">
                <a:solidFill>
                  <a:srgbClr val="ffffff"/>
                </a:solidFill>
                <a:latin typeface="Roboto Condensed"/>
              </a:rPr>
              <a:t>Fernando Ribeiro</a:t>
            </a: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Num" idx="8"/>
          </p:nvPr>
        </p:nvSpPr>
        <p:spPr>
          <a:xfrm>
            <a:off x="115966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09C1039-36D6-4488-9BFF-EF5A12E6AB8D}"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29"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30" name="Text Box 3"/>
          <p:cNvSpPr/>
          <p:nvPr/>
        </p:nvSpPr>
        <p:spPr>
          <a:xfrm>
            <a:off x="1095480" y="1785960"/>
            <a:ext cx="9786600" cy="4285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 Curvas de Nível</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100" spc="-1" strike="noStrike">
              <a:solidFill>
                <a:srgbClr val="000000"/>
              </a:solidFill>
              <a:latin typeface="Arial"/>
            </a:endParaRPr>
          </a:p>
          <a:p>
            <a:pPr lvl="1" marL="542880" indent="-181080" algn="just">
              <a:lnSpc>
                <a:spcPct val="10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900" spc="-1" strike="noStrike">
                <a:solidFill>
                  <a:srgbClr val="000000"/>
                </a:solidFill>
                <a:latin typeface="Roboto Condensed"/>
                <a:ea typeface="Roboto Condensed"/>
              </a:rPr>
              <a:t>Chamamos de curva de nível o lugar geométricos dos pontos de mesma altura</a:t>
            </a:r>
            <a:endParaRPr b="0" lang="pt-BR" sz="1900" spc="-1" strike="noStrike">
              <a:solidFill>
                <a:srgbClr val="000000"/>
              </a:solidFill>
              <a:latin typeface="Arial"/>
            </a:endParaRPr>
          </a:p>
          <a:p>
            <a:pPr lvl="1" marL="542880" indent="-181080" algn="just">
              <a:lnSpc>
                <a:spcPct val="15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900" spc="-1" strike="noStrike">
                <a:solidFill>
                  <a:srgbClr val="000000"/>
                </a:solidFill>
                <a:latin typeface="Roboto Condensed"/>
                <a:ea typeface="Roboto Condensed"/>
              </a:rPr>
              <a:t>São um tipo de isolinhas, chamadas de Isoípsas.</a:t>
            </a:r>
            <a:endParaRPr b="0" lang="pt-BR" sz="19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900" spc="-1" strike="noStrike">
              <a:solidFill>
                <a:srgbClr val="000000"/>
              </a:solidFill>
              <a:latin typeface="Arial"/>
            </a:endParaRPr>
          </a:p>
          <a:p>
            <a:pPr marL="542880" indent="-181080" algn="just">
              <a:lnSpc>
                <a:spcPct val="150000"/>
              </a:lnSpc>
              <a:tabLst>
                <a:tab algn="l" pos="0"/>
              </a:tabLst>
            </a:pPr>
            <a:endParaRPr b="0" lang="pt-BR" sz="1900" spc="-1" strike="noStrike">
              <a:solidFill>
                <a:srgbClr val="000000"/>
              </a:solidFill>
              <a:latin typeface="Arial"/>
            </a:endParaRPr>
          </a:p>
          <a:p>
            <a:pPr lvl="1" marL="542880" indent="-181080">
              <a:lnSpc>
                <a:spcPct val="10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900" spc="-1" strike="noStrike">
                <a:solidFill>
                  <a:srgbClr val="000000"/>
                </a:solidFill>
                <a:latin typeface="Roboto Condensed"/>
                <a:ea typeface="Roboto Condensed"/>
              </a:rPr>
              <a:t> </a:t>
            </a:r>
            <a:r>
              <a:rPr b="0" lang="pt-BR" sz="1900" spc="-1" strike="noStrike">
                <a:solidFill>
                  <a:srgbClr val="000000"/>
                </a:solidFill>
                <a:latin typeface="Roboto Condensed"/>
                <a:ea typeface="Roboto Condensed"/>
              </a:rPr>
              <a:t>Outras isolinhas:</a:t>
            </a:r>
            <a:endParaRPr b="0" lang="pt-BR" sz="1900" spc="-1" strike="noStrike">
              <a:solidFill>
                <a:srgbClr val="000000"/>
              </a:solidFill>
              <a:latin typeface="Arial"/>
            </a:endParaRPr>
          </a:p>
          <a:p>
            <a:pPr lvl="3" marL="1000080" indent="-181080">
              <a:lnSpc>
                <a:spcPct val="150000"/>
              </a:lnSpc>
              <a:buClr>
                <a:srgbClr val="000000"/>
              </a:buClr>
              <a:buFont typeface="Courier New"/>
              <a:buChar char="o"/>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isóbatas - linha dos pontos de igual profundidade no relevo submarino</a:t>
            </a:r>
            <a:endParaRPr b="0" lang="pt-BR" sz="1800" spc="-1" strike="noStrike">
              <a:solidFill>
                <a:srgbClr val="000000"/>
              </a:solidFill>
              <a:latin typeface="Arial"/>
            </a:endParaRPr>
          </a:p>
          <a:p>
            <a:pPr lvl="3" marL="1000080" indent="-181080">
              <a:lnSpc>
                <a:spcPct val="150000"/>
              </a:lnSpc>
              <a:buClr>
                <a:srgbClr val="000000"/>
              </a:buClr>
              <a:buFont typeface="Courier New"/>
              <a:buChar char="o"/>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isóbaras -  linha dos  pontos com a mesma pressão atmosférica</a:t>
            </a:r>
            <a:endParaRPr b="0" lang="pt-BR" sz="1800" spc="-1" strike="noStrike">
              <a:solidFill>
                <a:srgbClr val="000000"/>
              </a:solidFill>
              <a:latin typeface="Arial"/>
            </a:endParaRPr>
          </a:p>
          <a:p>
            <a:pPr lvl="3" marL="1000080" indent="-181080">
              <a:lnSpc>
                <a:spcPct val="150000"/>
              </a:lnSpc>
              <a:buClr>
                <a:srgbClr val="000000"/>
              </a:buClr>
              <a:buFont typeface="Courier New"/>
              <a:buChar char="o"/>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isotérmicas - linha dos  pontos com a mesma temperatura</a:t>
            </a:r>
            <a:endParaRPr b="0" lang="pt-BR" sz="18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9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
        <p:nvSpPr>
          <p:cNvPr id="331" name="AutoShape 3"/>
          <p:cNvSpPr/>
          <p:nvPr/>
        </p:nvSpPr>
        <p:spPr>
          <a:xfrm>
            <a:off x="8769240" y="6357960"/>
            <a:ext cx="2871360" cy="290160"/>
          </a:xfrm>
          <a:custGeom>
            <a:avLst/>
            <a:gdLst>
              <a:gd name="textAreaLeft" fmla="*/ 0 w 2871360"/>
              <a:gd name="textAreaRight" fmla="*/ 2871720 w 2871360"/>
              <a:gd name="textAreaTop" fmla="*/ 0 h 290160"/>
              <a:gd name="textAreaBottom" fmla="*/ 290520 h 29016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9525">
            <a:noFill/>
          </a:ln>
        </p:spPr>
        <p:style>
          <a:lnRef idx="0"/>
          <a:fillRef idx="0"/>
          <a:effectRef idx="0"/>
          <a:fontRef idx="minor"/>
        </p:style>
        <p:txBody>
          <a:bodyPr wrap="none" lIns="90000" rIns="90000" tIns="9144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u="sng">
                <a:solidFill>
                  <a:srgbClr val="9454c3"/>
                </a:solidFill>
                <a:uFillTx/>
                <a:latin typeface="Calibri"/>
                <a:ea typeface="SimSun"/>
                <a:hlinkClick r:id="rId1"/>
              </a:rPr>
              <a:t>Fonte: http://www.wiking.edu.pl/article.</a:t>
            </a:r>
            <a:r>
              <a:rPr b="0" lang="pt-BR" sz="1000" spc="-1" strike="noStrike" u="sng">
                <a:solidFill>
                  <a:srgbClr val="9454c3"/>
                </a:solidFill>
                <a:uFillTx/>
                <a:latin typeface="Calibri"/>
                <a:ea typeface="SimSun"/>
                <a:hlinkClick r:id="rId2"/>
              </a:rPr>
              <a:t>php</a:t>
            </a:r>
            <a:r>
              <a:rPr b="0" lang="pt-BR" sz="1000" spc="-1" strike="noStrike" u="sng">
                <a:solidFill>
                  <a:srgbClr val="9454c3"/>
                </a:solidFill>
                <a:uFillTx/>
                <a:latin typeface="Calibri"/>
                <a:ea typeface="SimSun"/>
                <a:hlinkClick r:id="rId3"/>
              </a:rPr>
              <a:t>?id=803</a:t>
            </a:r>
            <a:endParaRPr b="0" lang="pt-BR" sz="1000" spc="-1" strike="noStrike">
              <a:solidFill>
                <a:srgbClr val="000000"/>
              </a:solidFill>
              <a:latin typeface="Arial"/>
            </a:endParaRPr>
          </a:p>
        </p:txBody>
      </p:sp>
      <p:pic>
        <p:nvPicPr>
          <p:cNvPr id="332" name="Picture 2" descr=""/>
          <p:cNvPicPr/>
          <p:nvPr/>
        </p:nvPicPr>
        <p:blipFill>
          <a:blip r:embed="rId4"/>
          <a:srcRect l="0" t="33283" r="0" b="0"/>
          <a:stretch/>
        </p:blipFill>
        <p:spPr>
          <a:xfrm>
            <a:off x="8813520" y="2786040"/>
            <a:ext cx="2550960" cy="3642840"/>
          </a:xfrm>
          <a:prstGeom prst="rect">
            <a:avLst/>
          </a:prstGeom>
          <a:ln w="9525">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Num" idx="9"/>
          </p:nvPr>
        </p:nvSpPr>
        <p:spPr>
          <a:xfrm>
            <a:off x="113824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9ABA0EEC-CD00-451B-8BF2-FA7FBF95FD5D}"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34"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35" name="Text Box 3"/>
          <p:cNvSpPr/>
          <p:nvPr/>
        </p:nvSpPr>
        <p:spPr>
          <a:xfrm>
            <a:off x="1095480" y="1714320"/>
            <a:ext cx="10469160" cy="4284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 Curvas de Nível</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pic>
        <p:nvPicPr>
          <p:cNvPr id="336" name="Picture 2" descr=""/>
          <p:cNvPicPr/>
          <p:nvPr/>
        </p:nvPicPr>
        <p:blipFill>
          <a:blip r:embed="rId1"/>
          <a:stretch/>
        </p:blipFill>
        <p:spPr>
          <a:xfrm>
            <a:off x="3738600" y="3786120"/>
            <a:ext cx="5397840" cy="2928600"/>
          </a:xfrm>
          <a:prstGeom prst="rect">
            <a:avLst/>
          </a:prstGeom>
          <a:ln w="9525">
            <a:noFill/>
          </a:ln>
        </p:spPr>
      </p:pic>
      <p:sp>
        <p:nvSpPr>
          <p:cNvPr id="337" name="Rectangle 14"/>
          <p:cNvSpPr/>
          <p:nvPr/>
        </p:nvSpPr>
        <p:spPr>
          <a:xfrm>
            <a:off x="1238040" y="2143080"/>
            <a:ext cx="9675360" cy="2025000"/>
          </a:xfrm>
          <a:prstGeom prst="rect">
            <a:avLst/>
          </a:prstGeom>
          <a:noFill/>
          <a:ln w="9525">
            <a:noFill/>
          </a:ln>
        </p:spPr>
        <p:style>
          <a:lnRef idx="0"/>
          <a:fillRef idx="0"/>
          <a:effectRef idx="0"/>
          <a:fontRef idx="minor"/>
        </p:style>
        <p:txBody>
          <a:bodyPr lIns="90000" rIns="90000" tIns="45000" bIns="45000" anchor="t">
            <a:spAutoFit/>
          </a:bodyPr>
          <a:p>
            <a:pPr marL="743040" indent="-743040">
              <a:lnSpc>
                <a:spcPct val="150000"/>
              </a:lnSpc>
              <a:tabLst>
                <a:tab algn="l" pos="0"/>
              </a:tabLst>
            </a:pPr>
            <a:r>
              <a:rPr b="0" lang="pt-BR" sz="1900" spc="-1" strike="noStrike">
                <a:solidFill>
                  <a:srgbClr val="000000"/>
                </a:solidFill>
                <a:latin typeface="Roboto Condensed"/>
                <a:ea typeface="Roboto Condensed"/>
              </a:rPr>
              <a:t>Segundo o seu traçado, as curvas de nível são classificadas em:</a:t>
            </a:r>
            <a:endParaRPr b="0" lang="pt-BR" sz="1900" spc="-1" strike="noStrike">
              <a:solidFill>
                <a:srgbClr val="000000"/>
              </a:solidFill>
              <a:latin typeface="Arial"/>
            </a:endParaRPr>
          </a:p>
          <a:p>
            <a:pPr lvl="1" marL="542880" indent="-276120">
              <a:lnSpc>
                <a:spcPts val="2801"/>
              </a:lnSpc>
              <a:buClr>
                <a:srgbClr val="242852"/>
              </a:buClr>
              <a:buSzPct val="90000"/>
              <a:buFont typeface="Arial"/>
              <a:buChar char="•"/>
              <a:tabLst>
                <a:tab algn="l" pos="0"/>
              </a:tabLst>
            </a:pPr>
            <a:r>
              <a:rPr b="0" lang="pt-BR" sz="1800" spc="-1" strike="noStrike">
                <a:solidFill>
                  <a:srgbClr val="000000"/>
                </a:solidFill>
                <a:latin typeface="Roboto Condensed"/>
                <a:ea typeface="Roboto Condensed"/>
              </a:rPr>
              <a:t>mestras: representadas por traços mais espessos e são todas cotadas</a:t>
            </a:r>
            <a:endParaRPr b="0" lang="pt-BR" sz="1800" spc="-1" strike="noStrike">
              <a:solidFill>
                <a:srgbClr val="000000"/>
              </a:solidFill>
              <a:latin typeface="Arial"/>
            </a:endParaRPr>
          </a:p>
          <a:p>
            <a:pPr lvl="1" marL="542880" indent="-276120">
              <a:lnSpc>
                <a:spcPts val="2801"/>
              </a:lnSpc>
              <a:buClr>
                <a:srgbClr val="242852"/>
              </a:buClr>
              <a:buSzPct val="90000"/>
              <a:buFont typeface="Arial"/>
              <a:buChar char="•"/>
              <a:tabLst>
                <a:tab algn="l" pos="0"/>
              </a:tabLst>
            </a:pPr>
            <a:r>
              <a:rPr b="0" lang="pt-BR" sz="1800" spc="-1" strike="noStrike">
                <a:solidFill>
                  <a:srgbClr val="000000"/>
                </a:solidFill>
                <a:latin typeface="Roboto Condensed"/>
                <a:ea typeface="Roboto Condensed"/>
              </a:rPr>
              <a:t>intermediárias: representadas por traços finos</a:t>
            </a:r>
            <a:endParaRPr b="0" lang="pt-BR" sz="1800" spc="-1" strike="noStrike">
              <a:solidFill>
                <a:srgbClr val="000000"/>
              </a:solidFill>
              <a:latin typeface="Arial"/>
            </a:endParaRPr>
          </a:p>
          <a:p>
            <a:pPr lvl="1" marL="542880" indent="-276120">
              <a:lnSpc>
                <a:spcPts val="2801"/>
              </a:lnSpc>
              <a:buClr>
                <a:srgbClr val="242852"/>
              </a:buClr>
              <a:buSzPct val="90000"/>
              <a:buFont typeface="Arial"/>
              <a:buChar char="•"/>
              <a:tabLst>
                <a:tab algn="l" pos="0"/>
              </a:tabLst>
            </a:pPr>
            <a:r>
              <a:rPr b="0" lang="pt-BR" sz="1800" spc="-1" strike="noStrike">
                <a:solidFill>
                  <a:srgbClr val="000000"/>
                </a:solidFill>
                <a:latin typeface="Roboto Condensed"/>
                <a:ea typeface="Roboto Condensed"/>
              </a:rPr>
              <a:t>meia-eqüidistância: utilizadas na densificação de terrenos muito planos</a:t>
            </a:r>
            <a:endParaRPr b="0" lang="pt-BR" sz="1800" spc="-1" strike="noStrike">
              <a:solidFill>
                <a:srgbClr val="000000"/>
              </a:solidFill>
              <a:latin typeface="Arial"/>
            </a:endParaRPr>
          </a:p>
          <a:p>
            <a:pPr>
              <a:lnSpc>
                <a:spcPct val="150000"/>
              </a:lnSpc>
              <a:tabLst>
                <a:tab algn="l" pos="0"/>
              </a:tabLst>
            </a:pPr>
            <a:endParaRPr b="0" lang="pt-BR" sz="1900" spc="-1" strike="noStrike">
              <a:solidFill>
                <a:srgbClr val="000000"/>
              </a:solidFill>
              <a:latin typeface="Arial"/>
            </a:endParaRPr>
          </a:p>
        </p:txBody>
      </p:sp>
      <p:sp>
        <p:nvSpPr>
          <p:cNvPr id="338" name="Rectangle 11"/>
          <p:cNvSpPr/>
          <p:nvPr/>
        </p:nvSpPr>
        <p:spPr>
          <a:xfrm>
            <a:off x="6030000" y="5643720"/>
            <a:ext cx="449280" cy="297000"/>
          </a:xfrm>
          <a:prstGeom prst="rect">
            <a:avLst/>
          </a:prstGeom>
          <a:noFill/>
          <a:ln w="9525">
            <a:noFill/>
          </a:ln>
        </p:spPr>
        <p:style>
          <a:lnRef idx="0"/>
          <a:fillRef idx="0"/>
          <a:effectRef idx="0"/>
          <a:fontRef idx="minor"/>
        </p:style>
        <p:txBody>
          <a:bodyPr wrap="none" lIns="90000" rIns="90000" tIns="45000" bIns="45000" anchor="t">
            <a:spAutoFit/>
          </a:bodyPr>
          <a:p>
            <a:pPr>
              <a:lnSpc>
                <a:spcPct val="100000"/>
              </a:lnSpc>
            </a:pPr>
            <a:r>
              <a:rPr b="0" lang="pt-BR" sz="1200" spc="-1" strike="noStrike" baseline="-25000">
                <a:solidFill>
                  <a:srgbClr val="000000"/>
                </a:solidFill>
                <a:latin typeface="Arial"/>
              </a:rPr>
              <a:t>x</a:t>
            </a:r>
            <a:r>
              <a:rPr b="0" lang="pt-BR" sz="900" spc="-1" strike="noStrike">
                <a:solidFill>
                  <a:srgbClr val="000000"/>
                </a:solidFill>
                <a:latin typeface="Arial"/>
              </a:rPr>
              <a:t> 106</a:t>
            </a:r>
            <a:endParaRPr b="0" lang="pt-BR"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Num" idx="10"/>
          </p:nvPr>
        </p:nvSpPr>
        <p:spPr>
          <a:xfrm>
            <a:off x="113824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1533889B-CBF3-4365-A788-B0672E949AFF}"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40"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41" name="Text Box 3"/>
          <p:cNvSpPr/>
          <p:nvPr/>
        </p:nvSpPr>
        <p:spPr>
          <a:xfrm>
            <a:off x="1095480" y="1785960"/>
            <a:ext cx="10469160" cy="4284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 Curvas de Nível</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
        <p:nvSpPr>
          <p:cNvPr id="342" name="Retângulo 4"/>
          <p:cNvSpPr/>
          <p:nvPr/>
        </p:nvSpPr>
        <p:spPr>
          <a:xfrm>
            <a:off x="1238040" y="2357280"/>
            <a:ext cx="9929520" cy="1150200"/>
          </a:xfrm>
          <a:prstGeom prst="rect">
            <a:avLst/>
          </a:prstGeom>
          <a:noFill/>
          <a:ln w="9525">
            <a:noFill/>
          </a:ln>
        </p:spPr>
        <p:style>
          <a:lnRef idx="0"/>
          <a:fillRef idx="0"/>
          <a:effectRef idx="0"/>
          <a:fontRef idx="minor"/>
        </p:style>
        <p:txBody>
          <a:bodyPr lIns="90000" rIns="90000" tIns="45000" bIns="45000" anchor="t">
            <a:spAutoFit/>
          </a:bodyPr>
          <a:p>
            <a:pPr>
              <a:lnSpc>
                <a:spcPct val="110000"/>
              </a:lnSpc>
              <a:spcAft>
                <a:spcPts val="1440"/>
              </a:spcAft>
            </a:pPr>
            <a:r>
              <a:rPr b="0" lang="pt-BR" sz="1800" spc="-1" strike="noStrike">
                <a:solidFill>
                  <a:srgbClr val="000000"/>
                </a:solidFill>
                <a:latin typeface="Roboto Condensed"/>
                <a:ea typeface="Roboto Condensed"/>
              </a:rPr>
              <a:t>As curvas de nível devem trazer identificadas o valor de sua altura para que possamos efetuar a leitura da altimetria do terreno. </a:t>
            </a:r>
            <a:endParaRPr b="0" lang="pt-BR" sz="1800" spc="-1" strike="noStrike">
              <a:solidFill>
                <a:srgbClr val="000000"/>
              </a:solidFill>
              <a:latin typeface="Arial"/>
            </a:endParaRPr>
          </a:p>
          <a:p>
            <a:pPr marL="446040" indent="-446040">
              <a:lnSpc>
                <a:spcPct val="100000"/>
              </a:lnSpc>
              <a:tabLst>
                <a:tab algn="l" pos="0"/>
              </a:tabLst>
            </a:pPr>
            <a:r>
              <a:rPr b="0" lang="pt-BR" sz="1800" spc="-1" strike="noStrike">
                <a:solidFill>
                  <a:srgbClr val="000000"/>
                </a:solidFill>
                <a:latin typeface="Roboto Condensed"/>
                <a:ea typeface="Roboto Condensed"/>
              </a:rPr>
              <a:t>Esta informação é fundamental para a interpretação da representação do relevo.</a:t>
            </a:r>
            <a:endParaRPr b="0" lang="pt-BR" sz="1800" spc="-1" strike="noStrike">
              <a:solidFill>
                <a:srgbClr val="000000"/>
              </a:solidFill>
              <a:latin typeface="Arial"/>
            </a:endParaRPr>
          </a:p>
        </p:txBody>
      </p:sp>
      <p:pic>
        <p:nvPicPr>
          <p:cNvPr id="343" name="Picture 8" descr=""/>
          <p:cNvPicPr/>
          <p:nvPr/>
        </p:nvPicPr>
        <p:blipFill>
          <a:blip r:embed="rId1"/>
          <a:stretch/>
        </p:blipFill>
        <p:spPr>
          <a:xfrm>
            <a:off x="3881520" y="3714840"/>
            <a:ext cx="4277880" cy="2885760"/>
          </a:xfrm>
          <a:prstGeom prst="rect">
            <a:avLst/>
          </a:prstGeom>
          <a:ln w="9525">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Num" idx="11"/>
          </p:nvPr>
        </p:nvSpPr>
        <p:spPr>
          <a:xfrm>
            <a:off x="113824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DF84271-E2FA-4E14-87A9-96840A0FBFBF}"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45"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46" name="Retângulo 4"/>
          <p:cNvSpPr/>
          <p:nvPr/>
        </p:nvSpPr>
        <p:spPr>
          <a:xfrm>
            <a:off x="1095480" y="1785960"/>
            <a:ext cx="9000720" cy="3945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Por exemplo:</a:t>
            </a:r>
            <a:endParaRPr b="0" lang="pt-BR" sz="2000" spc="-1" strike="noStrike">
              <a:solidFill>
                <a:srgbClr val="000000"/>
              </a:solidFill>
              <a:latin typeface="Arial"/>
            </a:endParaRPr>
          </a:p>
        </p:txBody>
      </p:sp>
      <p:pic>
        <p:nvPicPr>
          <p:cNvPr id="347" name="Picture 3" descr=""/>
          <p:cNvPicPr/>
          <p:nvPr/>
        </p:nvPicPr>
        <p:blipFill>
          <a:blip r:embed="rId1"/>
          <a:stretch/>
        </p:blipFill>
        <p:spPr>
          <a:xfrm>
            <a:off x="7616880" y="2286000"/>
            <a:ext cx="4336560" cy="3773160"/>
          </a:xfrm>
          <a:prstGeom prst="rect">
            <a:avLst/>
          </a:prstGeom>
          <a:ln w="9525">
            <a:noFill/>
          </a:ln>
        </p:spPr>
      </p:pic>
      <p:grpSp>
        <p:nvGrpSpPr>
          <p:cNvPr id="348" name="Group 7"/>
          <p:cNvGrpSpPr/>
          <p:nvPr/>
        </p:nvGrpSpPr>
        <p:grpSpPr>
          <a:xfrm>
            <a:off x="2452680" y="2857320"/>
            <a:ext cx="3312720" cy="964800"/>
            <a:chOff x="2452680" y="2857320"/>
            <a:chExt cx="3312720" cy="964800"/>
          </a:xfrm>
        </p:grpSpPr>
        <p:sp>
          <p:nvSpPr>
            <p:cNvPr id="349" name="Freeform 8"/>
            <p:cNvSpPr/>
            <p:nvPr/>
          </p:nvSpPr>
          <p:spPr>
            <a:xfrm>
              <a:off x="2452680" y="2857320"/>
              <a:ext cx="2957760" cy="964800"/>
            </a:xfrm>
            <a:custGeom>
              <a:avLst/>
              <a:gdLst>
                <a:gd name="textAreaLeft" fmla="*/ 0 w 2957760"/>
                <a:gd name="textAreaRight" fmla="*/ 2958120 w 2957760"/>
                <a:gd name="textAreaTop" fmla="*/ 0 h 964800"/>
                <a:gd name="textAreaBottom" fmla="*/ 965160 h 964800"/>
              </a:gdLst>
              <a:ahLst/>
              <a:rect l="textAreaLeft" t="textAreaTop" r="textAreaRight" b="textAreaBottom"/>
              <a:pathLst>
                <a:path w="3780" h="1950">
                  <a:moveTo>
                    <a:pt x="1350" y="90"/>
                  </a:moveTo>
                  <a:cubicBezTo>
                    <a:pt x="990" y="90"/>
                    <a:pt x="450" y="0"/>
                    <a:pt x="270" y="270"/>
                  </a:cubicBezTo>
                  <a:cubicBezTo>
                    <a:pt x="90" y="540"/>
                    <a:pt x="0" y="1470"/>
                    <a:pt x="270" y="1710"/>
                  </a:cubicBezTo>
                  <a:cubicBezTo>
                    <a:pt x="540" y="1950"/>
                    <a:pt x="1320" y="1830"/>
                    <a:pt x="1890" y="1710"/>
                  </a:cubicBezTo>
                  <a:cubicBezTo>
                    <a:pt x="2460" y="1590"/>
                    <a:pt x="3600" y="1230"/>
                    <a:pt x="3690" y="990"/>
                  </a:cubicBezTo>
                  <a:cubicBezTo>
                    <a:pt x="3780" y="750"/>
                    <a:pt x="2820" y="420"/>
                    <a:pt x="2430" y="270"/>
                  </a:cubicBezTo>
                  <a:cubicBezTo>
                    <a:pt x="2040" y="120"/>
                    <a:pt x="1710" y="90"/>
                    <a:pt x="1350" y="90"/>
                  </a:cubicBez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350" name="Freeform 9"/>
            <p:cNvSpPr/>
            <p:nvPr/>
          </p:nvSpPr>
          <p:spPr>
            <a:xfrm>
              <a:off x="2689200" y="2950920"/>
              <a:ext cx="1774440" cy="747000"/>
            </a:xfrm>
            <a:custGeom>
              <a:avLst/>
              <a:gdLst>
                <a:gd name="textAreaLeft" fmla="*/ 0 w 1774440"/>
                <a:gd name="textAreaRight" fmla="*/ 1774800 w 1774440"/>
                <a:gd name="textAreaTop" fmla="*/ 0 h 747000"/>
                <a:gd name="textAreaBottom" fmla="*/ 747360 h 747000"/>
              </a:gdLst>
              <a:ahLst/>
              <a:rect l="textAreaLeft" t="textAreaTop" r="textAreaRight" b="textAreaBottom"/>
              <a:pathLst>
                <a:path w="2340" h="1140">
                  <a:moveTo>
                    <a:pt x="420" y="210"/>
                  </a:moveTo>
                  <a:cubicBezTo>
                    <a:pt x="210" y="300"/>
                    <a:pt x="0" y="420"/>
                    <a:pt x="60" y="570"/>
                  </a:cubicBezTo>
                  <a:cubicBezTo>
                    <a:pt x="120" y="720"/>
                    <a:pt x="450" y="1080"/>
                    <a:pt x="780" y="1110"/>
                  </a:cubicBezTo>
                  <a:cubicBezTo>
                    <a:pt x="1110" y="1140"/>
                    <a:pt x="1800" y="870"/>
                    <a:pt x="2040" y="750"/>
                  </a:cubicBezTo>
                  <a:cubicBezTo>
                    <a:pt x="2280" y="630"/>
                    <a:pt x="2340" y="510"/>
                    <a:pt x="2220" y="390"/>
                  </a:cubicBezTo>
                  <a:cubicBezTo>
                    <a:pt x="2100" y="270"/>
                    <a:pt x="1620" y="60"/>
                    <a:pt x="1320" y="30"/>
                  </a:cubicBezTo>
                  <a:cubicBezTo>
                    <a:pt x="1020" y="0"/>
                    <a:pt x="630" y="120"/>
                    <a:pt x="420" y="210"/>
                  </a:cubicBez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351" name="Freeform 10"/>
            <p:cNvSpPr/>
            <p:nvPr/>
          </p:nvSpPr>
          <p:spPr>
            <a:xfrm>
              <a:off x="2985120" y="3122280"/>
              <a:ext cx="887040" cy="404280"/>
            </a:xfrm>
            <a:custGeom>
              <a:avLst/>
              <a:gdLst>
                <a:gd name="textAreaLeft" fmla="*/ 0 w 887040"/>
                <a:gd name="textAreaRight" fmla="*/ 887400 w 887040"/>
                <a:gd name="textAreaTop" fmla="*/ 0 h 404280"/>
                <a:gd name="textAreaBottom" fmla="*/ 404640 h 404280"/>
              </a:gdLst>
              <a:ahLst/>
              <a:rect l="textAreaLeft" t="textAreaTop" r="textAreaRight" b="textAreaBottom"/>
              <a:pathLst>
                <a:path w="1680" h="780">
                  <a:moveTo>
                    <a:pt x="630" y="30"/>
                  </a:moveTo>
                  <a:cubicBezTo>
                    <a:pt x="540" y="30"/>
                    <a:pt x="540" y="0"/>
                    <a:pt x="450" y="30"/>
                  </a:cubicBezTo>
                  <a:cubicBezTo>
                    <a:pt x="360" y="60"/>
                    <a:pt x="150" y="120"/>
                    <a:pt x="90" y="210"/>
                  </a:cubicBezTo>
                  <a:cubicBezTo>
                    <a:pt x="30" y="300"/>
                    <a:pt x="0" y="480"/>
                    <a:pt x="90" y="570"/>
                  </a:cubicBezTo>
                  <a:cubicBezTo>
                    <a:pt x="180" y="660"/>
                    <a:pt x="390" y="780"/>
                    <a:pt x="630" y="750"/>
                  </a:cubicBezTo>
                  <a:cubicBezTo>
                    <a:pt x="870" y="720"/>
                    <a:pt x="1380" y="480"/>
                    <a:pt x="1530" y="390"/>
                  </a:cubicBezTo>
                  <a:cubicBezTo>
                    <a:pt x="1680" y="300"/>
                    <a:pt x="1620" y="270"/>
                    <a:pt x="1530" y="210"/>
                  </a:cubicBezTo>
                  <a:cubicBezTo>
                    <a:pt x="1440" y="150"/>
                    <a:pt x="1140" y="60"/>
                    <a:pt x="990" y="30"/>
                  </a:cubicBezTo>
                  <a:cubicBezTo>
                    <a:pt x="840" y="0"/>
                    <a:pt x="720" y="30"/>
                    <a:pt x="630" y="30"/>
                  </a:cubicBez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352" name="Text Box 11"/>
            <p:cNvSpPr/>
            <p:nvPr/>
          </p:nvSpPr>
          <p:spPr>
            <a:xfrm>
              <a:off x="3872520" y="3231000"/>
              <a:ext cx="354600" cy="186480"/>
            </a:xfrm>
            <a:prstGeom prst="rect">
              <a:avLst/>
            </a:prstGeom>
            <a:solidFill>
              <a:srgbClr val="ffffff"/>
            </a:solidFill>
            <a:ln w="9525">
              <a:noFill/>
            </a:ln>
          </p:spPr>
          <p:style>
            <a:lnRef idx="0"/>
            <a:fillRef idx="0"/>
            <a:effectRef idx="0"/>
            <a:fontRef idx="minor"/>
          </p:style>
          <p:txBody>
            <a:bodyPr lIns="90000" rIns="90000" tIns="45000" bIns="45000" anchor="t">
              <a:noAutofit/>
            </a:bodyPr>
            <a:p>
              <a:pPr>
                <a:lnSpc>
                  <a:spcPct val="100000"/>
                </a:lnSpc>
              </a:pPr>
              <a:r>
                <a:rPr b="1" lang="pt-BR" sz="900" spc="-1" strike="noStrike">
                  <a:solidFill>
                    <a:srgbClr val="000000"/>
                  </a:solidFill>
                  <a:latin typeface="Arial"/>
                </a:rPr>
                <a:t>10</a:t>
              </a:r>
              <a:endParaRPr b="0" lang="pt-BR" sz="900" spc="-1" strike="noStrike">
                <a:solidFill>
                  <a:srgbClr val="000000"/>
                </a:solidFill>
                <a:latin typeface="Arial"/>
              </a:endParaRPr>
            </a:p>
          </p:txBody>
        </p:sp>
        <p:sp>
          <p:nvSpPr>
            <p:cNvPr id="353" name="Text Box 12"/>
            <p:cNvSpPr/>
            <p:nvPr/>
          </p:nvSpPr>
          <p:spPr>
            <a:xfrm>
              <a:off x="4493160" y="3231000"/>
              <a:ext cx="354600" cy="186480"/>
            </a:xfrm>
            <a:prstGeom prst="rect">
              <a:avLst/>
            </a:prstGeom>
            <a:solidFill>
              <a:srgbClr val="ffffff"/>
            </a:solidFill>
            <a:ln w="9525">
              <a:noFill/>
            </a:ln>
          </p:spPr>
          <p:style>
            <a:lnRef idx="0"/>
            <a:fillRef idx="0"/>
            <a:effectRef idx="0"/>
            <a:fontRef idx="minor"/>
          </p:style>
          <p:txBody>
            <a:bodyPr lIns="90000" rIns="90000" tIns="45000" bIns="45000" anchor="t">
              <a:noAutofit/>
            </a:bodyPr>
            <a:p>
              <a:pPr>
                <a:lnSpc>
                  <a:spcPct val="100000"/>
                </a:lnSpc>
              </a:pPr>
              <a:r>
                <a:rPr b="1" lang="pt-BR" sz="900" spc="-1" strike="noStrike">
                  <a:solidFill>
                    <a:srgbClr val="000000"/>
                  </a:solidFill>
                  <a:latin typeface="Arial"/>
                </a:rPr>
                <a:t>20</a:t>
              </a:r>
              <a:endParaRPr b="0" lang="pt-BR" sz="900" spc="-1" strike="noStrike">
                <a:solidFill>
                  <a:srgbClr val="000000"/>
                </a:solidFill>
                <a:latin typeface="Arial"/>
              </a:endParaRPr>
            </a:p>
          </p:txBody>
        </p:sp>
        <p:sp>
          <p:nvSpPr>
            <p:cNvPr id="354" name="Text Box 13"/>
            <p:cNvSpPr/>
            <p:nvPr/>
          </p:nvSpPr>
          <p:spPr>
            <a:xfrm>
              <a:off x="5410800" y="3231000"/>
              <a:ext cx="354600" cy="186480"/>
            </a:xfrm>
            <a:prstGeom prst="rect">
              <a:avLst/>
            </a:prstGeom>
            <a:solidFill>
              <a:srgbClr val="ffffff"/>
            </a:solidFill>
            <a:ln w="9525">
              <a:noFill/>
            </a:ln>
          </p:spPr>
          <p:style>
            <a:lnRef idx="0"/>
            <a:fillRef idx="0"/>
            <a:effectRef idx="0"/>
            <a:fontRef idx="minor"/>
          </p:style>
          <p:txBody>
            <a:bodyPr lIns="90000" rIns="90000" tIns="45000" bIns="45000" anchor="t">
              <a:noAutofit/>
            </a:bodyPr>
            <a:p>
              <a:pPr>
                <a:lnSpc>
                  <a:spcPct val="100000"/>
                </a:lnSpc>
              </a:pPr>
              <a:r>
                <a:rPr b="1" lang="pt-BR" sz="900" spc="-1" strike="noStrike">
                  <a:solidFill>
                    <a:srgbClr val="000000"/>
                  </a:solidFill>
                  <a:latin typeface="Arial"/>
                </a:rPr>
                <a:t>30</a:t>
              </a:r>
              <a:endParaRPr b="0" lang="pt-BR" sz="900" spc="-1" strike="noStrike">
                <a:solidFill>
                  <a:srgbClr val="000000"/>
                </a:solidFill>
                <a:latin typeface="Arial"/>
              </a:endParaRPr>
            </a:p>
          </p:txBody>
        </p:sp>
      </p:grpSp>
      <p:sp>
        <p:nvSpPr>
          <p:cNvPr id="355" name="Rectangle 14"/>
          <p:cNvSpPr/>
          <p:nvPr/>
        </p:nvSpPr>
        <p:spPr>
          <a:xfrm>
            <a:off x="1166760" y="2080440"/>
            <a:ext cx="6929280" cy="637920"/>
          </a:xfrm>
          <a:prstGeom prst="rect">
            <a:avLst/>
          </a:prstGeom>
          <a:noFill/>
          <a:ln w="9525">
            <a:noFill/>
          </a:ln>
        </p:spPr>
        <p:style>
          <a:lnRef idx="0"/>
          <a:fillRef idx="0"/>
          <a:effectRef idx="0"/>
          <a:fontRef idx="minor"/>
        </p:style>
        <p:txBody>
          <a:bodyPr lIns="90000" rIns="90000" tIns="45000" bIns="45000" anchor="ctr">
            <a:spAutoFit/>
          </a:bodyPr>
          <a:p>
            <a:pPr marL="177840" indent="-177840">
              <a:lnSpc>
                <a:spcPct val="100000"/>
              </a:lnSpc>
              <a:buClr>
                <a:srgbClr val="5f5f5f"/>
              </a:buClr>
              <a:buSzPct val="90000"/>
              <a:buFont typeface="Wingdings" charset="2"/>
              <a:buChar char=""/>
            </a:pPr>
            <a:r>
              <a:rPr b="0" lang="pt-BR" sz="1800" spc="-1" strike="noStrike">
                <a:solidFill>
                  <a:srgbClr val="000000"/>
                </a:solidFill>
                <a:latin typeface="Roboto Condensed"/>
                <a:ea typeface="Roboto Condensed"/>
              </a:rPr>
              <a:t>Depressão: as curvas de valor maior envolvem as curvas de valor menor</a:t>
            </a:r>
            <a:endParaRPr b="0" lang="pt-BR" sz="1800" spc="-1" strike="noStrike">
              <a:solidFill>
                <a:srgbClr val="000000"/>
              </a:solidFill>
              <a:latin typeface="Arial"/>
            </a:endParaRPr>
          </a:p>
        </p:txBody>
      </p:sp>
      <p:grpSp>
        <p:nvGrpSpPr>
          <p:cNvPr id="356" name="Group 15"/>
          <p:cNvGrpSpPr/>
          <p:nvPr/>
        </p:nvGrpSpPr>
        <p:grpSpPr>
          <a:xfrm>
            <a:off x="2309760" y="5143680"/>
            <a:ext cx="3354120" cy="1079280"/>
            <a:chOff x="2309760" y="5143680"/>
            <a:chExt cx="3354120" cy="1079280"/>
          </a:xfrm>
        </p:grpSpPr>
        <p:sp>
          <p:nvSpPr>
            <p:cNvPr id="357" name="Freeform 16"/>
            <p:cNvSpPr/>
            <p:nvPr/>
          </p:nvSpPr>
          <p:spPr>
            <a:xfrm>
              <a:off x="2309760" y="5143680"/>
              <a:ext cx="2994480" cy="1079280"/>
            </a:xfrm>
            <a:custGeom>
              <a:avLst/>
              <a:gdLst>
                <a:gd name="textAreaLeft" fmla="*/ 0 w 2994480"/>
                <a:gd name="textAreaRight" fmla="*/ 2994840 w 2994480"/>
                <a:gd name="textAreaTop" fmla="*/ 0 h 1079280"/>
                <a:gd name="textAreaBottom" fmla="*/ 1079640 h 1079280"/>
              </a:gdLst>
              <a:ahLst/>
              <a:rect l="textAreaLeft" t="textAreaTop" r="textAreaRight" b="textAreaBottom"/>
              <a:pathLst>
                <a:path w="3780" h="1950">
                  <a:moveTo>
                    <a:pt x="1350" y="90"/>
                  </a:moveTo>
                  <a:cubicBezTo>
                    <a:pt x="990" y="90"/>
                    <a:pt x="450" y="0"/>
                    <a:pt x="270" y="270"/>
                  </a:cubicBezTo>
                  <a:cubicBezTo>
                    <a:pt x="90" y="540"/>
                    <a:pt x="0" y="1470"/>
                    <a:pt x="270" y="1710"/>
                  </a:cubicBezTo>
                  <a:cubicBezTo>
                    <a:pt x="540" y="1950"/>
                    <a:pt x="1320" y="1830"/>
                    <a:pt x="1890" y="1710"/>
                  </a:cubicBezTo>
                  <a:cubicBezTo>
                    <a:pt x="2460" y="1590"/>
                    <a:pt x="3600" y="1230"/>
                    <a:pt x="3690" y="990"/>
                  </a:cubicBezTo>
                  <a:cubicBezTo>
                    <a:pt x="3780" y="750"/>
                    <a:pt x="2820" y="420"/>
                    <a:pt x="2430" y="270"/>
                  </a:cubicBezTo>
                  <a:cubicBezTo>
                    <a:pt x="2040" y="120"/>
                    <a:pt x="1710" y="90"/>
                    <a:pt x="1350" y="90"/>
                  </a:cubicBez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358" name="Freeform 17"/>
            <p:cNvSpPr/>
            <p:nvPr/>
          </p:nvSpPr>
          <p:spPr>
            <a:xfrm>
              <a:off x="2549520" y="5248080"/>
              <a:ext cx="1796760" cy="835560"/>
            </a:xfrm>
            <a:custGeom>
              <a:avLst/>
              <a:gdLst>
                <a:gd name="textAreaLeft" fmla="*/ 0 w 1796760"/>
                <a:gd name="textAreaRight" fmla="*/ 1797120 w 1796760"/>
                <a:gd name="textAreaTop" fmla="*/ 0 h 835560"/>
                <a:gd name="textAreaBottom" fmla="*/ 835920 h 835560"/>
              </a:gdLst>
              <a:ahLst/>
              <a:rect l="textAreaLeft" t="textAreaTop" r="textAreaRight" b="textAreaBottom"/>
              <a:pathLst>
                <a:path w="2340" h="1140">
                  <a:moveTo>
                    <a:pt x="420" y="210"/>
                  </a:moveTo>
                  <a:cubicBezTo>
                    <a:pt x="210" y="300"/>
                    <a:pt x="0" y="420"/>
                    <a:pt x="60" y="570"/>
                  </a:cubicBezTo>
                  <a:cubicBezTo>
                    <a:pt x="120" y="720"/>
                    <a:pt x="450" y="1080"/>
                    <a:pt x="780" y="1110"/>
                  </a:cubicBezTo>
                  <a:cubicBezTo>
                    <a:pt x="1110" y="1140"/>
                    <a:pt x="1800" y="870"/>
                    <a:pt x="2040" y="750"/>
                  </a:cubicBezTo>
                  <a:cubicBezTo>
                    <a:pt x="2280" y="630"/>
                    <a:pt x="2340" y="510"/>
                    <a:pt x="2220" y="390"/>
                  </a:cubicBezTo>
                  <a:cubicBezTo>
                    <a:pt x="2100" y="270"/>
                    <a:pt x="1620" y="60"/>
                    <a:pt x="1320" y="30"/>
                  </a:cubicBezTo>
                  <a:cubicBezTo>
                    <a:pt x="1020" y="0"/>
                    <a:pt x="630" y="120"/>
                    <a:pt x="420" y="210"/>
                  </a:cubicBez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359" name="Freeform 18"/>
            <p:cNvSpPr/>
            <p:nvPr/>
          </p:nvSpPr>
          <p:spPr>
            <a:xfrm>
              <a:off x="2849040" y="5439600"/>
              <a:ext cx="898200" cy="452160"/>
            </a:xfrm>
            <a:custGeom>
              <a:avLst/>
              <a:gdLst>
                <a:gd name="textAreaLeft" fmla="*/ 0 w 898200"/>
                <a:gd name="textAreaRight" fmla="*/ 898560 w 898200"/>
                <a:gd name="textAreaTop" fmla="*/ 0 h 452160"/>
                <a:gd name="textAreaBottom" fmla="*/ 452520 h 452160"/>
              </a:gdLst>
              <a:ahLst/>
              <a:rect l="textAreaLeft" t="textAreaTop" r="textAreaRight" b="textAreaBottom"/>
              <a:pathLst>
                <a:path w="1680" h="780">
                  <a:moveTo>
                    <a:pt x="630" y="30"/>
                  </a:moveTo>
                  <a:cubicBezTo>
                    <a:pt x="540" y="30"/>
                    <a:pt x="540" y="0"/>
                    <a:pt x="450" y="30"/>
                  </a:cubicBezTo>
                  <a:cubicBezTo>
                    <a:pt x="360" y="60"/>
                    <a:pt x="150" y="120"/>
                    <a:pt x="90" y="210"/>
                  </a:cubicBezTo>
                  <a:cubicBezTo>
                    <a:pt x="30" y="300"/>
                    <a:pt x="0" y="480"/>
                    <a:pt x="90" y="570"/>
                  </a:cubicBezTo>
                  <a:cubicBezTo>
                    <a:pt x="180" y="660"/>
                    <a:pt x="390" y="780"/>
                    <a:pt x="630" y="750"/>
                  </a:cubicBezTo>
                  <a:cubicBezTo>
                    <a:pt x="870" y="720"/>
                    <a:pt x="1380" y="480"/>
                    <a:pt x="1530" y="390"/>
                  </a:cubicBezTo>
                  <a:cubicBezTo>
                    <a:pt x="1680" y="300"/>
                    <a:pt x="1620" y="270"/>
                    <a:pt x="1530" y="210"/>
                  </a:cubicBezTo>
                  <a:cubicBezTo>
                    <a:pt x="1440" y="150"/>
                    <a:pt x="1140" y="60"/>
                    <a:pt x="990" y="30"/>
                  </a:cubicBezTo>
                  <a:cubicBezTo>
                    <a:pt x="840" y="0"/>
                    <a:pt x="720" y="30"/>
                    <a:pt x="630" y="30"/>
                  </a:cubicBezTo>
                  <a:close/>
                </a:path>
              </a:pathLst>
            </a:custGeom>
            <a:solidFill>
              <a:srgbClr val="ffffff"/>
            </a:solidFill>
            <a:ln w="1905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360" name="Text Box 19"/>
            <p:cNvSpPr/>
            <p:nvPr/>
          </p:nvSpPr>
          <p:spPr>
            <a:xfrm>
              <a:off x="3747240" y="5561280"/>
              <a:ext cx="358920" cy="208440"/>
            </a:xfrm>
            <a:prstGeom prst="rect">
              <a:avLst/>
            </a:prstGeom>
            <a:solidFill>
              <a:srgbClr val="ffffff"/>
            </a:solidFill>
            <a:ln w="9525">
              <a:noFill/>
            </a:ln>
          </p:spPr>
          <p:style>
            <a:lnRef idx="0"/>
            <a:fillRef idx="0"/>
            <a:effectRef idx="0"/>
            <a:fontRef idx="minor"/>
          </p:style>
          <p:txBody>
            <a:bodyPr lIns="90000" rIns="90000" tIns="45000" bIns="45000" anchor="t">
              <a:noAutofit/>
            </a:bodyPr>
            <a:p>
              <a:pPr>
                <a:lnSpc>
                  <a:spcPct val="100000"/>
                </a:lnSpc>
              </a:pPr>
              <a:r>
                <a:rPr b="1" lang="pt-BR" sz="1000" spc="-1" strike="noStrike">
                  <a:solidFill>
                    <a:srgbClr val="000000"/>
                  </a:solidFill>
                  <a:latin typeface="Arial"/>
                </a:rPr>
                <a:t>30</a:t>
              </a:r>
              <a:endParaRPr b="0" lang="pt-BR" sz="1000" spc="-1" strike="noStrike">
                <a:solidFill>
                  <a:srgbClr val="000000"/>
                </a:solidFill>
                <a:latin typeface="Arial"/>
              </a:endParaRPr>
            </a:p>
          </p:txBody>
        </p:sp>
        <p:sp>
          <p:nvSpPr>
            <p:cNvPr id="361" name="Text Box 20"/>
            <p:cNvSpPr/>
            <p:nvPr/>
          </p:nvSpPr>
          <p:spPr>
            <a:xfrm>
              <a:off x="4375800" y="5561280"/>
              <a:ext cx="358920" cy="208440"/>
            </a:xfrm>
            <a:prstGeom prst="rect">
              <a:avLst/>
            </a:prstGeom>
            <a:solidFill>
              <a:srgbClr val="ffffff"/>
            </a:solidFill>
            <a:ln w="9525">
              <a:noFill/>
            </a:ln>
          </p:spPr>
          <p:style>
            <a:lnRef idx="0"/>
            <a:fillRef idx="0"/>
            <a:effectRef idx="0"/>
            <a:fontRef idx="minor"/>
          </p:style>
          <p:txBody>
            <a:bodyPr lIns="90000" rIns="90000" tIns="45000" bIns="45000" anchor="t">
              <a:noAutofit/>
            </a:bodyPr>
            <a:p>
              <a:pPr>
                <a:lnSpc>
                  <a:spcPct val="100000"/>
                </a:lnSpc>
              </a:pPr>
              <a:r>
                <a:rPr b="1" lang="pt-BR" sz="1000" spc="-1" strike="noStrike">
                  <a:solidFill>
                    <a:srgbClr val="000000"/>
                  </a:solidFill>
                  <a:latin typeface="Arial"/>
                </a:rPr>
                <a:t>20</a:t>
              </a:r>
              <a:endParaRPr b="0" lang="pt-BR" sz="1000" spc="-1" strike="noStrike">
                <a:solidFill>
                  <a:srgbClr val="000000"/>
                </a:solidFill>
                <a:latin typeface="Arial"/>
              </a:endParaRPr>
            </a:p>
          </p:txBody>
        </p:sp>
        <p:sp>
          <p:nvSpPr>
            <p:cNvPr id="362" name="Text Box 21"/>
            <p:cNvSpPr/>
            <p:nvPr/>
          </p:nvSpPr>
          <p:spPr>
            <a:xfrm>
              <a:off x="5304960" y="5561280"/>
              <a:ext cx="358920" cy="208440"/>
            </a:xfrm>
            <a:prstGeom prst="rect">
              <a:avLst/>
            </a:prstGeom>
            <a:solidFill>
              <a:srgbClr val="ffffff"/>
            </a:solidFill>
            <a:ln w="9525">
              <a:noFill/>
            </a:ln>
          </p:spPr>
          <p:style>
            <a:lnRef idx="0"/>
            <a:fillRef idx="0"/>
            <a:effectRef idx="0"/>
            <a:fontRef idx="minor"/>
          </p:style>
          <p:txBody>
            <a:bodyPr lIns="90000" rIns="90000" tIns="45000" bIns="45000" anchor="t">
              <a:noAutofit/>
            </a:bodyPr>
            <a:p>
              <a:pPr>
                <a:lnSpc>
                  <a:spcPct val="100000"/>
                </a:lnSpc>
              </a:pPr>
              <a:r>
                <a:rPr b="1" lang="pt-BR" sz="1000" spc="-1" strike="noStrike">
                  <a:solidFill>
                    <a:srgbClr val="000000"/>
                  </a:solidFill>
                  <a:latin typeface="Arial"/>
                </a:rPr>
                <a:t>10</a:t>
              </a:r>
              <a:endParaRPr b="0" lang="pt-BR" sz="1000" spc="-1" strike="noStrike">
                <a:solidFill>
                  <a:srgbClr val="000000"/>
                </a:solidFill>
                <a:latin typeface="Arial"/>
              </a:endParaRPr>
            </a:p>
          </p:txBody>
        </p:sp>
      </p:grpSp>
      <p:sp>
        <p:nvSpPr>
          <p:cNvPr id="363" name="Rectangle 22"/>
          <p:cNvSpPr/>
          <p:nvPr/>
        </p:nvSpPr>
        <p:spPr>
          <a:xfrm>
            <a:off x="1238040" y="4466160"/>
            <a:ext cx="6286320" cy="637920"/>
          </a:xfrm>
          <a:prstGeom prst="rect">
            <a:avLst/>
          </a:prstGeom>
          <a:noFill/>
          <a:ln w="9525">
            <a:noFill/>
          </a:ln>
        </p:spPr>
        <p:style>
          <a:lnRef idx="0"/>
          <a:fillRef idx="0"/>
          <a:effectRef idx="0"/>
          <a:fontRef idx="minor"/>
        </p:style>
        <p:txBody>
          <a:bodyPr lIns="90000" rIns="90000" tIns="45000" bIns="45000" anchor="ctr">
            <a:spAutoFit/>
          </a:bodyPr>
          <a:p>
            <a:pPr marL="216000" indent="266760">
              <a:lnSpc>
                <a:spcPct val="100000"/>
              </a:lnSpc>
              <a:buClr>
                <a:srgbClr val="5f5f5f"/>
              </a:buClr>
              <a:buSzPct val="90000"/>
              <a:buFont typeface="Wingdings" charset="2"/>
              <a:buChar char=""/>
            </a:pPr>
            <a:r>
              <a:rPr b="0" lang="pt-BR" sz="1800" spc="-1" strike="noStrike">
                <a:solidFill>
                  <a:srgbClr val="000000"/>
                </a:solidFill>
                <a:latin typeface="Roboto Condensed"/>
                <a:ea typeface="Roboto Condensed"/>
              </a:rPr>
              <a:t>Elevação: as curvas de menor valor envolvem as de maior valor</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Num" idx="12"/>
          </p:nvPr>
        </p:nvSpPr>
        <p:spPr>
          <a:xfrm>
            <a:off x="113824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8ACAE14D-3566-4263-AC88-EF4429B51787}"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65"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66" name="Retângulo 4"/>
          <p:cNvSpPr/>
          <p:nvPr/>
        </p:nvSpPr>
        <p:spPr>
          <a:xfrm>
            <a:off x="1095480" y="1785960"/>
            <a:ext cx="9000720" cy="3945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Por exemplo:</a:t>
            </a:r>
            <a:endParaRPr b="0" lang="pt-BR" sz="2000" spc="-1" strike="noStrike">
              <a:solidFill>
                <a:srgbClr val="000000"/>
              </a:solidFill>
              <a:latin typeface="Arial"/>
            </a:endParaRPr>
          </a:p>
        </p:txBody>
      </p:sp>
      <p:sp>
        <p:nvSpPr>
          <p:cNvPr id="367" name="Rectangle 14"/>
          <p:cNvSpPr/>
          <p:nvPr/>
        </p:nvSpPr>
        <p:spPr>
          <a:xfrm>
            <a:off x="1166760" y="2256120"/>
            <a:ext cx="10501200" cy="912240"/>
          </a:xfrm>
          <a:prstGeom prst="rect">
            <a:avLst/>
          </a:prstGeom>
          <a:noFill/>
          <a:ln w="9525">
            <a:noFill/>
          </a:ln>
        </p:spPr>
        <p:style>
          <a:lnRef idx="0"/>
          <a:fillRef idx="0"/>
          <a:effectRef idx="0"/>
          <a:fontRef idx="minor"/>
        </p:style>
        <p:txBody>
          <a:bodyPr lIns="90000" rIns="90000" tIns="45000" bIns="45000" anchor="ctr">
            <a:spAutoFit/>
          </a:bodyPr>
          <a:p>
            <a:pPr marL="177840" indent="-177840">
              <a:lnSpc>
                <a:spcPct val="150000"/>
              </a:lnSpc>
              <a:buClr>
                <a:srgbClr val="5f5f5f"/>
              </a:buClr>
              <a:buSzPct val="90000"/>
              <a:buFont typeface="Wingdings" charset="2"/>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Linha de Divisor de Águas: conhecida como linha de cumeada, une os pontos mais altos de uma elevação dividindo as águas da chuva.</a:t>
            </a:r>
            <a:endParaRPr b="0" lang="pt-BR" sz="1800" spc="-1" strike="noStrike">
              <a:solidFill>
                <a:srgbClr val="000000"/>
              </a:solidFill>
              <a:latin typeface="Arial"/>
            </a:endParaRPr>
          </a:p>
        </p:txBody>
      </p:sp>
      <p:sp>
        <p:nvSpPr>
          <p:cNvPr id="368" name="AutoShape 8"/>
          <p:cNvSpPr/>
          <p:nvPr/>
        </p:nvSpPr>
        <p:spPr>
          <a:xfrm>
            <a:off x="155520" y="-144360"/>
            <a:ext cx="304560" cy="304560"/>
          </a:xfrm>
          <a:prstGeom prst="rect">
            <a:avLst/>
          </a:prstGeom>
          <a:noFill/>
          <a:ln w="0">
            <a:noFill/>
          </a:ln>
        </p:spPr>
        <p:style>
          <a:lnRef idx="0"/>
          <a:fillRef idx="0"/>
          <a:effectRef idx="0"/>
          <a:fontRef idx="minor"/>
        </p:style>
        <p:txBody>
          <a:bodyPr numCol="1" spcCol="0" anchor="t">
            <a:noAutofit/>
          </a:bodyPr>
          <a:p>
            <a:pPr>
              <a:lnSpc>
                <a:spcPct val="100000"/>
              </a:lnSpc>
            </a:pPr>
            <a:endParaRPr b="0" lang="pt-BR" sz="1400" spc="-1" strike="noStrike">
              <a:solidFill>
                <a:srgbClr val="000000"/>
              </a:solidFill>
              <a:latin typeface="Arial"/>
            </a:endParaRPr>
          </a:p>
        </p:txBody>
      </p:sp>
      <p:pic>
        <p:nvPicPr>
          <p:cNvPr id="369" name="Picture 10" descr="https://player.slideplayer.com.br/2/5596440/data/images/img1.jpg"/>
          <p:cNvPicPr/>
          <p:nvPr/>
        </p:nvPicPr>
        <p:blipFill>
          <a:blip r:embed="rId1"/>
          <a:stretch/>
        </p:blipFill>
        <p:spPr>
          <a:xfrm>
            <a:off x="5381640" y="2857320"/>
            <a:ext cx="5500440" cy="3573360"/>
          </a:xfrm>
          <a:prstGeom prst="rect">
            <a:avLst/>
          </a:prstGeom>
          <a:ln w="0">
            <a:noFill/>
          </a:ln>
        </p:spPr>
      </p:pic>
      <p:sp>
        <p:nvSpPr>
          <p:cNvPr id="370" name="Retângulo 27"/>
          <p:cNvSpPr/>
          <p:nvPr/>
        </p:nvSpPr>
        <p:spPr>
          <a:xfrm>
            <a:off x="5418720" y="6429240"/>
            <a:ext cx="29440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050" spc="-1" strike="noStrike">
                <a:solidFill>
                  <a:srgbClr val="000000"/>
                </a:solidFill>
                <a:latin typeface="Arial"/>
              </a:rPr>
              <a:t>Fonte: https://slideplayer.com.br/slide/5596440/</a:t>
            </a:r>
            <a:endParaRPr b="0" lang="pt-BR" sz="1050" spc="-1" strike="noStrike">
              <a:solidFill>
                <a:srgbClr val="000000"/>
              </a:solidFill>
              <a:latin typeface="Arial"/>
            </a:endParaRPr>
          </a:p>
        </p:txBody>
      </p:sp>
      <p:sp>
        <p:nvSpPr>
          <p:cNvPr id="371" name="Retângulo 28"/>
          <p:cNvSpPr/>
          <p:nvPr/>
        </p:nvSpPr>
        <p:spPr>
          <a:xfrm>
            <a:off x="6857280" y="3121200"/>
            <a:ext cx="11610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1400" spc="-1" strike="noStrike">
                <a:solidFill>
                  <a:srgbClr val="000000"/>
                </a:solidFill>
                <a:latin typeface="Roboto Condensed"/>
                <a:ea typeface="Roboto Condensed"/>
              </a:rPr>
              <a:t>Divisor de Águas</a:t>
            </a:r>
            <a:endParaRPr b="0" lang="pt-BR" sz="1400" spc="-1" strike="noStrike">
              <a:solidFill>
                <a:srgbClr val="000000"/>
              </a:solidFill>
              <a:latin typeface="Arial"/>
            </a:endParaRPr>
          </a:p>
        </p:txBody>
      </p:sp>
      <p:cxnSp>
        <p:nvCxnSpPr>
          <p:cNvPr id="372" name="Conector de seta reta 30"/>
          <p:cNvCxnSpPr/>
          <p:nvPr/>
        </p:nvCxnSpPr>
        <p:spPr>
          <a:xfrm flipH="1" flipV="1">
            <a:off x="7310160" y="3357360"/>
            <a:ext cx="429120" cy="357480"/>
          </a:xfrm>
          <a:prstGeom prst="straightConnector1">
            <a:avLst/>
          </a:prstGeom>
          <a:ln w="28575">
            <a:solidFill>
              <a:srgbClr val="242852"/>
            </a:solidFill>
            <a:round/>
            <a:headEnd len="med" type="arrow" w="med"/>
          </a:ln>
        </p:spPr>
      </p:cxnSp>
      <p:pic>
        <p:nvPicPr>
          <p:cNvPr id="373" name="Picture 2" descr="Microsoft PowerPoint - Tra\347ado e desenho de curvas de n\355vel.ppt [Modo  de Compatibilidade])"/>
          <p:cNvPicPr/>
          <p:nvPr/>
        </p:nvPicPr>
        <p:blipFill>
          <a:blip r:embed="rId2"/>
          <a:stretch/>
        </p:blipFill>
        <p:spPr>
          <a:xfrm rot="1007400">
            <a:off x="1301760" y="3469320"/>
            <a:ext cx="3178800" cy="2888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Num" idx="13"/>
          </p:nvPr>
        </p:nvSpPr>
        <p:spPr>
          <a:xfrm>
            <a:off x="113824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ECFFBD6D-FE95-4399-A2A6-771B0F1AD378}"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75"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76" name="Retângulo 4"/>
          <p:cNvSpPr/>
          <p:nvPr/>
        </p:nvSpPr>
        <p:spPr>
          <a:xfrm>
            <a:off x="1095480" y="1785960"/>
            <a:ext cx="9000720" cy="3945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Por exemplo:</a:t>
            </a:r>
            <a:endParaRPr b="0" lang="pt-BR" sz="2000" spc="-1" strike="noStrike">
              <a:solidFill>
                <a:srgbClr val="000000"/>
              </a:solidFill>
              <a:latin typeface="Arial"/>
            </a:endParaRPr>
          </a:p>
        </p:txBody>
      </p:sp>
      <p:sp>
        <p:nvSpPr>
          <p:cNvPr id="377" name="Rectangle 14"/>
          <p:cNvSpPr/>
          <p:nvPr/>
        </p:nvSpPr>
        <p:spPr>
          <a:xfrm>
            <a:off x="1095480" y="2362680"/>
            <a:ext cx="10429560" cy="912240"/>
          </a:xfrm>
          <a:prstGeom prst="rect">
            <a:avLst/>
          </a:prstGeom>
          <a:noFill/>
          <a:ln w="9525">
            <a:noFill/>
          </a:ln>
        </p:spPr>
        <p:style>
          <a:lnRef idx="0"/>
          <a:fillRef idx="0"/>
          <a:effectRef idx="0"/>
          <a:fontRef idx="minor"/>
        </p:style>
        <p:txBody>
          <a:bodyPr lIns="90000" rIns="90000" tIns="45000" bIns="45000" anchor="ctr">
            <a:spAutoFit/>
          </a:bodyPr>
          <a:p>
            <a:pPr marL="177840" indent="-177840">
              <a:lnSpc>
                <a:spcPct val="150000"/>
              </a:lnSpc>
              <a:buClr>
                <a:srgbClr val="5f5f5f"/>
              </a:buClr>
              <a:buSzPct val="90000"/>
              <a:buFont typeface="Wingdings" charset="2"/>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Linha de Talvege:  é a linha representativa do fundo dos rios, córregos ou cursos d’água, ou seja, dos pontos mais baixos para onde a água escoa </a:t>
            </a:r>
            <a:endParaRPr b="0" lang="pt-BR" sz="1800" spc="-1" strike="noStrike">
              <a:solidFill>
                <a:srgbClr val="000000"/>
              </a:solidFill>
              <a:latin typeface="Arial"/>
            </a:endParaRPr>
          </a:p>
        </p:txBody>
      </p:sp>
      <p:sp>
        <p:nvSpPr>
          <p:cNvPr id="378" name="AutoShape 2"/>
          <p:cNvSpPr/>
          <p:nvPr/>
        </p:nvSpPr>
        <p:spPr>
          <a:xfrm>
            <a:off x="155520" y="-631800"/>
            <a:ext cx="1771200" cy="1323720"/>
          </a:xfrm>
          <a:prstGeom prst="rect">
            <a:avLst/>
          </a:prstGeom>
          <a:noFill/>
          <a:ln w="0">
            <a:noFill/>
          </a:ln>
        </p:spPr>
        <p:style>
          <a:lnRef idx="0"/>
          <a:fillRef idx="0"/>
          <a:effectRef idx="0"/>
          <a:fontRef idx="minor"/>
        </p:style>
        <p:txBody>
          <a:bodyPr numCol="1" spcCol="0" anchor="t">
            <a:noAutofit/>
          </a:bodyPr>
          <a:p>
            <a:pPr>
              <a:lnSpc>
                <a:spcPct val="100000"/>
              </a:lnSpc>
            </a:pPr>
            <a:endParaRPr b="0" lang="pt-BR" sz="1400" spc="-1" strike="noStrike">
              <a:solidFill>
                <a:srgbClr val="000000"/>
              </a:solidFill>
              <a:latin typeface="Arial"/>
            </a:endParaRPr>
          </a:p>
        </p:txBody>
      </p:sp>
      <p:pic>
        <p:nvPicPr>
          <p:cNvPr id="379" name="Picture 2" descr="Untitled Document"/>
          <p:cNvPicPr/>
          <p:nvPr/>
        </p:nvPicPr>
        <p:blipFill>
          <a:blip r:embed="rId1"/>
          <a:stretch/>
        </p:blipFill>
        <p:spPr>
          <a:xfrm>
            <a:off x="1523880" y="3383280"/>
            <a:ext cx="2714400" cy="3260160"/>
          </a:xfrm>
          <a:prstGeom prst="rect">
            <a:avLst/>
          </a:prstGeom>
          <a:ln w="0">
            <a:noFill/>
          </a:ln>
        </p:spPr>
      </p:pic>
      <p:pic>
        <p:nvPicPr>
          <p:cNvPr id="380" name="Picture 7" descr=""/>
          <p:cNvPicPr/>
          <p:nvPr/>
        </p:nvPicPr>
        <p:blipFill>
          <a:blip r:embed="rId2"/>
          <a:stretch/>
        </p:blipFill>
        <p:spPr>
          <a:xfrm>
            <a:off x="5167440" y="3460680"/>
            <a:ext cx="5425200" cy="2642760"/>
          </a:xfrm>
          <a:prstGeom prst="rect">
            <a:avLst/>
          </a:prstGeom>
          <a:ln w="9525">
            <a:noFill/>
          </a:ln>
        </p:spPr>
      </p:pic>
      <p:sp>
        <p:nvSpPr>
          <p:cNvPr id="381" name="Retângulo 12"/>
          <p:cNvSpPr/>
          <p:nvPr/>
        </p:nvSpPr>
        <p:spPr>
          <a:xfrm>
            <a:off x="5204520" y="6104160"/>
            <a:ext cx="29440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050" spc="-1" strike="noStrike">
                <a:solidFill>
                  <a:srgbClr val="000000"/>
                </a:solidFill>
                <a:latin typeface="Arial"/>
              </a:rPr>
              <a:t>Fonte: https://slideplayer.com.br/slide/1812798/</a:t>
            </a:r>
            <a:endParaRPr b="0" lang="pt-BR" sz="1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Num" idx="14"/>
          </p:nvPr>
        </p:nvSpPr>
        <p:spPr>
          <a:xfrm>
            <a:off x="11382480" y="635796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48BC77DB-39C8-4CA7-BC17-C26A72C80386}"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83"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84" name="Retângulo 4"/>
          <p:cNvSpPr/>
          <p:nvPr/>
        </p:nvSpPr>
        <p:spPr>
          <a:xfrm>
            <a:off x="1095480" y="1785960"/>
            <a:ext cx="9000720" cy="39456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Por exemplo:</a:t>
            </a:r>
            <a:endParaRPr b="0" lang="pt-BR" sz="2000" spc="-1" strike="noStrike">
              <a:solidFill>
                <a:srgbClr val="000000"/>
              </a:solidFill>
              <a:latin typeface="Arial"/>
            </a:endParaRPr>
          </a:p>
        </p:txBody>
      </p:sp>
      <p:sp>
        <p:nvSpPr>
          <p:cNvPr id="385" name="Rectangle 14"/>
          <p:cNvSpPr/>
          <p:nvPr/>
        </p:nvSpPr>
        <p:spPr>
          <a:xfrm>
            <a:off x="1095480" y="2359800"/>
            <a:ext cx="9643680" cy="363600"/>
          </a:xfrm>
          <a:prstGeom prst="rect">
            <a:avLst/>
          </a:prstGeom>
          <a:noFill/>
          <a:ln w="9525">
            <a:noFill/>
          </a:ln>
        </p:spPr>
        <p:style>
          <a:lnRef idx="0"/>
          <a:fillRef idx="0"/>
          <a:effectRef idx="0"/>
          <a:fontRef idx="minor"/>
        </p:style>
        <p:txBody>
          <a:bodyPr lIns="90000" rIns="90000" tIns="45000" bIns="45000" anchor="ctr">
            <a:spAutoFit/>
          </a:bodyPr>
          <a:p>
            <a:pPr marL="177840" indent="-177840">
              <a:lnSpc>
                <a:spcPct val="100000"/>
              </a:lnSpc>
              <a:buClr>
                <a:srgbClr val="5f5f5f"/>
              </a:buClr>
              <a:buSzPct val="90000"/>
              <a:buFont typeface="Wingdings" charset="2"/>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Garganta: é  o local onde as linhas de cumeada ou de talvegue se curvam fortemente  </a:t>
            </a:r>
            <a:endParaRPr b="0" lang="pt-BR" sz="1800" spc="-1" strike="noStrike">
              <a:solidFill>
                <a:srgbClr val="000000"/>
              </a:solidFill>
              <a:latin typeface="Arial"/>
            </a:endParaRPr>
          </a:p>
        </p:txBody>
      </p:sp>
      <p:sp>
        <p:nvSpPr>
          <p:cNvPr id="386" name="AutoShape 2"/>
          <p:cNvSpPr/>
          <p:nvPr/>
        </p:nvSpPr>
        <p:spPr>
          <a:xfrm>
            <a:off x="155520" y="-631800"/>
            <a:ext cx="1771200" cy="1323720"/>
          </a:xfrm>
          <a:prstGeom prst="rect">
            <a:avLst/>
          </a:prstGeom>
          <a:noFill/>
          <a:ln w="0">
            <a:noFill/>
          </a:ln>
        </p:spPr>
        <p:style>
          <a:lnRef idx="0"/>
          <a:fillRef idx="0"/>
          <a:effectRef idx="0"/>
          <a:fontRef idx="minor"/>
        </p:style>
        <p:txBody>
          <a:bodyPr numCol="1" spcCol="0" anchor="t">
            <a:noAutofit/>
          </a:bodyPr>
          <a:p>
            <a:pPr>
              <a:lnSpc>
                <a:spcPct val="100000"/>
              </a:lnSpc>
            </a:pPr>
            <a:endParaRPr b="0" lang="pt-BR" sz="1400" spc="-1" strike="noStrike">
              <a:solidFill>
                <a:srgbClr val="000000"/>
              </a:solidFill>
              <a:latin typeface="Arial"/>
            </a:endParaRPr>
          </a:p>
        </p:txBody>
      </p:sp>
      <p:pic>
        <p:nvPicPr>
          <p:cNvPr id="387" name="Picture 6" descr=""/>
          <p:cNvPicPr/>
          <p:nvPr/>
        </p:nvPicPr>
        <p:blipFill>
          <a:blip r:embed="rId1"/>
          <a:stretch/>
        </p:blipFill>
        <p:spPr>
          <a:xfrm>
            <a:off x="2809800" y="2928960"/>
            <a:ext cx="6514920" cy="3490560"/>
          </a:xfrm>
          <a:prstGeom prst="rect">
            <a:avLst/>
          </a:prstGeom>
          <a:ln w="9525">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389" name="PlaceHolder 2"/>
          <p:cNvSpPr>
            <a:spLocks noGrp="1"/>
          </p:cNvSpPr>
          <p:nvPr>
            <p:ph type="sldNum" idx="15"/>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8D97347B-834A-4288-9DB9-DC82CBB8820B}"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390" name="CaixaDeTexto 14"/>
          <p:cNvSpPr/>
          <p:nvPr/>
        </p:nvSpPr>
        <p:spPr>
          <a:xfrm>
            <a:off x="5006880" y="5041800"/>
            <a:ext cx="19839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2800" spc="-1" strike="noStrike">
                <a:solidFill>
                  <a:schemeClr val="accent1"/>
                </a:solidFill>
                <a:latin typeface="Roboto Condensed"/>
              </a:rPr>
              <a:t>Escala</a:t>
            </a:r>
            <a:endParaRPr b="0" lang="pt-BR" sz="2800" spc="-1" strike="noStrike">
              <a:solidFill>
                <a:srgbClr val="000000"/>
              </a:solidFill>
              <a:latin typeface="Arial"/>
            </a:endParaRPr>
          </a:p>
        </p:txBody>
      </p:sp>
      <p:cxnSp>
        <p:nvCxnSpPr>
          <p:cNvPr id="391" name="Conector de Seta Reta 15"/>
          <p:cNvCxnSpPr/>
          <p:nvPr/>
        </p:nvCxnSpPr>
        <p:spPr>
          <a:xfrm>
            <a:off x="792000" y="5732280"/>
            <a:ext cx="10704960" cy="360"/>
          </a:xfrm>
          <a:prstGeom prst="straightConnector1">
            <a:avLst/>
          </a:prstGeom>
          <a:ln w="76200">
            <a:solidFill>
              <a:srgbClr val="4a66ac"/>
            </a:solidFill>
            <a:round/>
            <a:tailEnd len="med" type="triangle" w="med"/>
          </a:ln>
        </p:spPr>
      </p:cxnSp>
      <p:grpSp>
        <p:nvGrpSpPr>
          <p:cNvPr id="392" name="Agrupar 4"/>
          <p:cNvGrpSpPr/>
          <p:nvPr/>
        </p:nvGrpSpPr>
        <p:grpSpPr>
          <a:xfrm>
            <a:off x="792000" y="2303640"/>
            <a:ext cx="10842480" cy="2250720"/>
            <a:chOff x="792000" y="2303640"/>
            <a:chExt cx="10842480" cy="2250720"/>
          </a:xfrm>
        </p:grpSpPr>
        <p:sp>
          <p:nvSpPr>
            <p:cNvPr id="393" name="Retângulo 5"/>
            <p:cNvSpPr/>
            <p:nvPr/>
          </p:nvSpPr>
          <p:spPr>
            <a:xfrm>
              <a:off x="5041440" y="2770200"/>
              <a:ext cx="2156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Arial"/>
                </a:rPr>
                <a:t> </a:t>
              </a:r>
              <a:endParaRPr b="0" lang="pt-BR" sz="1400" spc="-1" strike="noStrike">
                <a:solidFill>
                  <a:srgbClr val="000000"/>
                </a:solidFill>
                <a:latin typeface="Arial"/>
              </a:endParaRPr>
            </a:p>
          </p:txBody>
        </p:sp>
        <p:sp>
          <p:nvSpPr>
            <p:cNvPr id="394" name="Retângulo: Cantos Arredondados 6"/>
            <p:cNvSpPr/>
            <p:nvPr/>
          </p:nvSpPr>
          <p:spPr>
            <a:xfrm>
              <a:off x="792000" y="2303640"/>
              <a:ext cx="2977920" cy="2250720"/>
            </a:xfrm>
            <a:prstGeom prst="roundRect">
              <a:avLst>
                <a:gd name="adj" fmla="val 16667"/>
              </a:avLst>
            </a:prstGeom>
            <a:solidFill>
              <a:srgbClr val="4a66ac"/>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
          <p:nvSpPr>
            <p:cNvPr id="395" name="Retângulo: Cantos Arredondados 8"/>
            <p:cNvSpPr/>
            <p:nvPr/>
          </p:nvSpPr>
          <p:spPr>
            <a:xfrm>
              <a:off x="4724280" y="2303640"/>
              <a:ext cx="2977920" cy="2250720"/>
            </a:xfrm>
            <a:prstGeom prst="roundRect">
              <a:avLst>
                <a:gd name="adj" fmla="val 16667"/>
              </a:avLst>
            </a:prstGeom>
            <a:solidFill>
              <a:srgbClr val="4a66ac"/>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
          <p:nvSpPr>
            <p:cNvPr id="396" name="Retângulo: Cantos Arredondados 9"/>
            <p:cNvSpPr/>
            <p:nvPr/>
          </p:nvSpPr>
          <p:spPr>
            <a:xfrm>
              <a:off x="8656560" y="2303640"/>
              <a:ext cx="2977920" cy="2250720"/>
            </a:xfrm>
            <a:prstGeom prst="roundRect">
              <a:avLst>
                <a:gd name="adj" fmla="val 16667"/>
              </a:avLst>
            </a:prstGeom>
            <a:solidFill>
              <a:srgbClr val="4a66ac"/>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
          <p:nvSpPr>
            <p:cNvPr id="397" name="CaixaDeTexto 10"/>
            <p:cNvSpPr/>
            <p:nvPr/>
          </p:nvSpPr>
          <p:spPr>
            <a:xfrm>
              <a:off x="5041440" y="2555280"/>
              <a:ext cx="2338200" cy="14594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pPr>
              <a:r>
                <a:rPr b="1" lang="pt-BR" sz="2800" spc="-1" strike="noStrike">
                  <a:solidFill>
                    <a:srgbClr val="ffffff"/>
                  </a:solidFill>
                  <a:latin typeface="Roboto Condensed"/>
                </a:rPr>
                <a:t>Carta</a:t>
              </a:r>
              <a:endParaRPr b="0" lang="pt-BR" sz="2800" spc="-1" strike="noStrike">
                <a:solidFill>
                  <a:srgbClr val="000000"/>
                </a:solidFill>
                <a:latin typeface="Arial"/>
              </a:endParaRPr>
            </a:p>
            <a:p>
              <a:pPr algn="ctr">
                <a:lnSpc>
                  <a:spcPct val="150000"/>
                </a:lnSpc>
              </a:pPr>
              <a:r>
                <a:rPr b="1" lang="pt-BR" sz="1600" spc="-1" strike="noStrike">
                  <a:solidFill>
                    <a:srgbClr val="ffffff"/>
                  </a:solidFill>
                  <a:latin typeface="Roboto Condensed"/>
                </a:rPr>
                <a:t>1/100.000</a:t>
              </a:r>
              <a:endParaRPr b="0" lang="pt-BR" sz="1600" spc="-1" strike="noStrike">
                <a:solidFill>
                  <a:srgbClr val="000000"/>
                </a:solidFill>
                <a:latin typeface="Arial"/>
              </a:endParaRPr>
            </a:p>
            <a:p>
              <a:pPr algn="ctr">
                <a:lnSpc>
                  <a:spcPct val="150000"/>
                </a:lnSpc>
              </a:pPr>
              <a:r>
                <a:rPr b="1" lang="pt-BR" sz="1600" spc="-1" strike="noStrike">
                  <a:solidFill>
                    <a:srgbClr val="ffffff"/>
                  </a:solidFill>
                  <a:latin typeface="Roboto Condensed"/>
                </a:rPr>
                <a:t>1/25.000</a:t>
              </a:r>
              <a:endParaRPr b="0" lang="pt-BR" sz="1600" spc="-1" strike="noStrike">
                <a:solidFill>
                  <a:srgbClr val="000000"/>
                </a:solidFill>
                <a:latin typeface="Arial"/>
              </a:endParaRPr>
            </a:p>
          </p:txBody>
        </p:sp>
        <p:sp>
          <p:nvSpPr>
            <p:cNvPr id="398" name="CaixaDeTexto 11"/>
            <p:cNvSpPr/>
            <p:nvPr/>
          </p:nvSpPr>
          <p:spPr>
            <a:xfrm>
              <a:off x="9137520" y="2555280"/>
              <a:ext cx="2016000" cy="14594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pPr>
              <a:r>
                <a:rPr b="1" lang="pt-BR" sz="2800" spc="-1" strike="noStrike">
                  <a:solidFill>
                    <a:srgbClr val="ffffff"/>
                  </a:solidFill>
                  <a:latin typeface="Roboto Condensed"/>
                </a:rPr>
                <a:t>Planta</a:t>
              </a:r>
              <a:endParaRPr b="0" lang="pt-BR" sz="2800" spc="-1" strike="noStrike">
                <a:solidFill>
                  <a:srgbClr val="000000"/>
                </a:solidFill>
                <a:latin typeface="Arial"/>
              </a:endParaRPr>
            </a:p>
            <a:p>
              <a:pPr algn="ctr">
                <a:lnSpc>
                  <a:spcPct val="150000"/>
                </a:lnSpc>
              </a:pPr>
              <a:r>
                <a:rPr b="1" lang="pt-BR" sz="1600" spc="-1" strike="noStrike">
                  <a:solidFill>
                    <a:srgbClr val="ffffff"/>
                  </a:solidFill>
                  <a:latin typeface="Roboto Condensed"/>
                </a:rPr>
                <a:t>1/10.000</a:t>
              </a:r>
              <a:endParaRPr b="0" lang="pt-BR" sz="1600" spc="-1" strike="noStrike">
                <a:solidFill>
                  <a:srgbClr val="000000"/>
                </a:solidFill>
                <a:latin typeface="Arial"/>
              </a:endParaRPr>
            </a:p>
            <a:p>
              <a:pPr algn="ctr">
                <a:lnSpc>
                  <a:spcPct val="150000"/>
                </a:lnSpc>
              </a:pPr>
              <a:r>
                <a:rPr b="1" lang="pt-BR" sz="1600" spc="-1" strike="noStrike">
                  <a:solidFill>
                    <a:srgbClr val="ffffff"/>
                  </a:solidFill>
                  <a:latin typeface="Roboto Condensed"/>
                </a:rPr>
                <a:t>1/2.000</a:t>
              </a:r>
              <a:endParaRPr b="0" lang="pt-BR" sz="1600" spc="-1" strike="noStrike">
                <a:solidFill>
                  <a:srgbClr val="000000"/>
                </a:solidFill>
                <a:latin typeface="Arial"/>
              </a:endParaRPr>
            </a:p>
          </p:txBody>
        </p:sp>
        <p:sp>
          <p:nvSpPr>
            <p:cNvPr id="399" name="Seta: para a Direita 12"/>
            <p:cNvSpPr/>
            <p:nvPr/>
          </p:nvSpPr>
          <p:spPr>
            <a:xfrm>
              <a:off x="3960720" y="3222720"/>
              <a:ext cx="583920" cy="431280"/>
            </a:xfrm>
            <a:prstGeom prst="rightArrow">
              <a:avLst>
                <a:gd name="adj1" fmla="val 50000"/>
                <a:gd name="adj2" fmla="val 50000"/>
              </a:avLst>
            </a:prstGeom>
            <a:solidFill>
              <a:srgbClr val="4a66ac"/>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
          <p:nvSpPr>
            <p:cNvPr id="400" name="Seta: para a Direita 13"/>
            <p:cNvSpPr/>
            <p:nvPr/>
          </p:nvSpPr>
          <p:spPr>
            <a:xfrm>
              <a:off x="7881840" y="3222720"/>
              <a:ext cx="583920" cy="431280"/>
            </a:xfrm>
            <a:prstGeom prst="rightArrow">
              <a:avLst>
                <a:gd name="adj1" fmla="val 50000"/>
                <a:gd name="adj2" fmla="val 50000"/>
              </a:avLst>
            </a:prstGeom>
            <a:solidFill>
              <a:srgbClr val="4a66ac"/>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
          <p:nvSpPr>
            <p:cNvPr id="401" name="CaixaDeTexto 17"/>
            <p:cNvSpPr/>
            <p:nvPr/>
          </p:nvSpPr>
          <p:spPr>
            <a:xfrm>
              <a:off x="1085760" y="2640960"/>
              <a:ext cx="2338200" cy="145944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pPr>
              <a:r>
                <a:rPr b="1" lang="pt-BR" sz="2800" spc="-1" strike="noStrike">
                  <a:solidFill>
                    <a:srgbClr val="ffffff"/>
                  </a:solidFill>
                  <a:latin typeface="Roboto Condensed"/>
                </a:rPr>
                <a:t>Mapa</a:t>
              </a:r>
              <a:endParaRPr b="0" lang="pt-BR" sz="2800" spc="-1" strike="noStrike">
                <a:solidFill>
                  <a:srgbClr val="000000"/>
                </a:solidFill>
                <a:latin typeface="Arial"/>
              </a:endParaRPr>
            </a:p>
            <a:p>
              <a:pPr algn="ctr">
                <a:lnSpc>
                  <a:spcPct val="150000"/>
                </a:lnSpc>
              </a:pPr>
              <a:r>
                <a:rPr b="1" lang="pt-BR" sz="1600" spc="-1" strike="noStrike">
                  <a:solidFill>
                    <a:srgbClr val="ffffff"/>
                  </a:solidFill>
                  <a:latin typeface="Roboto Condensed"/>
                </a:rPr>
                <a:t>1/1.000.000</a:t>
              </a:r>
              <a:endParaRPr b="0" lang="pt-BR" sz="1600" spc="-1" strike="noStrike">
                <a:solidFill>
                  <a:srgbClr val="000000"/>
                </a:solidFill>
                <a:latin typeface="Arial"/>
              </a:endParaRPr>
            </a:p>
            <a:p>
              <a:pPr algn="ctr">
                <a:lnSpc>
                  <a:spcPct val="150000"/>
                </a:lnSpc>
              </a:pPr>
              <a:r>
                <a:rPr b="1" lang="pt-BR" sz="1600" spc="-1" strike="noStrike">
                  <a:solidFill>
                    <a:srgbClr val="ffffff"/>
                  </a:solidFill>
                  <a:latin typeface="Roboto Condensed"/>
                </a:rPr>
                <a:t>1/250.000</a:t>
              </a:r>
              <a:endParaRPr b="0" lang="pt-BR" sz="16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 Box 2"/>
          <p:cNvSpPr/>
          <p:nvPr/>
        </p:nvSpPr>
        <p:spPr>
          <a:xfrm>
            <a:off x="911160" y="653904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Arial"/>
              </a:rPr>
              <a:t>Fonte: (ALVAREZ et al).</a:t>
            </a:r>
            <a:endParaRPr b="0" lang="pt-BR" sz="1100" spc="-1" strike="noStrike">
              <a:solidFill>
                <a:srgbClr val="000000"/>
              </a:solidFill>
              <a:latin typeface="Arial"/>
            </a:endParaRPr>
          </a:p>
        </p:txBody>
      </p:sp>
      <p:sp>
        <p:nvSpPr>
          <p:cNvPr id="403" name="PlaceHolder 1"/>
          <p:cNvSpPr>
            <a:spLocks noGrp="1"/>
          </p:cNvSpPr>
          <p:nvPr>
            <p:ph type="sldNum" idx="16"/>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50F1DADD-241A-4483-88EA-A987F762DF4E}"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04"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405" name="Text Box 3"/>
          <p:cNvSpPr/>
          <p:nvPr/>
        </p:nvSpPr>
        <p:spPr>
          <a:xfrm>
            <a:off x="922320" y="2212920"/>
            <a:ext cx="4779720" cy="34048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1.2. Representação Horizontal</a:t>
            </a:r>
            <a:endParaRPr b="0" lang="pt-BR" sz="20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c) Mapas hipsométricos</a:t>
            </a:r>
            <a:endParaRPr b="0" lang="pt-BR" sz="20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000" spc="-1" strike="noStrike">
                <a:solidFill>
                  <a:srgbClr val="000000"/>
                </a:solidFill>
                <a:latin typeface="Roboto Condensed"/>
                <a:ea typeface="Roboto Condensed"/>
              </a:rPr>
              <a:t>- Nos mapas ou plantas hipsométricos, as diferenças de altura são representadas por colorações diferentes, conforme legenda específica.</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000" spc="-1" strike="noStrike">
                <a:solidFill>
                  <a:srgbClr val="000000"/>
                </a:solidFill>
                <a:latin typeface="Roboto Condensed"/>
                <a:ea typeface="Roboto Condensed"/>
              </a:rPr>
              <a:t>- O objetivo é ter um representação com visualização mais clara do que simplesmente através das curvas de nível.</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p:txBody>
      </p:sp>
      <p:pic>
        <p:nvPicPr>
          <p:cNvPr id="406" name="Picture 10" descr=""/>
          <p:cNvPicPr/>
          <p:nvPr/>
        </p:nvPicPr>
        <p:blipFill>
          <a:blip r:embed="rId1"/>
          <a:stretch/>
        </p:blipFill>
        <p:spPr>
          <a:xfrm>
            <a:off x="6167520" y="2492280"/>
            <a:ext cx="5781240" cy="3365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Picture 2" descr=""/>
          <p:cNvPicPr/>
          <p:nvPr/>
        </p:nvPicPr>
        <p:blipFill>
          <a:blip r:embed="rId1"/>
          <a:srcRect l="628" t="1755" r="0" b="1992"/>
          <a:stretch/>
        </p:blipFill>
        <p:spPr>
          <a:xfrm>
            <a:off x="157320" y="0"/>
            <a:ext cx="9797760" cy="6729120"/>
          </a:xfrm>
          <a:prstGeom prst="rect">
            <a:avLst/>
          </a:prstGeom>
          <a:ln w="0">
            <a:noFill/>
          </a:ln>
        </p:spPr>
      </p:pic>
      <p:sp>
        <p:nvSpPr>
          <p:cNvPr id="408" name="PlaceHolder 1"/>
          <p:cNvSpPr>
            <a:spLocks noGrp="1"/>
          </p:cNvSpPr>
          <p:nvPr>
            <p:ph type="sldNum" idx="17"/>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F02F0EBE-A4DC-454A-86CF-1BE68C74446E}"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09" name="Text Box 3"/>
          <p:cNvSpPr/>
          <p:nvPr/>
        </p:nvSpPr>
        <p:spPr>
          <a:xfrm>
            <a:off x="8327880" y="5805360"/>
            <a:ext cx="2881080" cy="55044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ea typeface="Roboto Condensed"/>
              </a:rPr>
              <a:t>https://i2.wp.com/narceliodesa.com/wp-content/uploads/2014/01/Como-criar-mapas-hipsom%C3%A9tricos-C%C3%B3pia.png</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1924443-5470-4F44-BFF3-D835884813C2}"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207"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Estrutura da Aula</a:t>
            </a:r>
            <a:endParaRPr b="0" lang="pt-BR" sz="3000" spc="-1" strike="noStrike">
              <a:solidFill>
                <a:srgbClr val="000000"/>
              </a:solidFill>
              <a:latin typeface="Arial"/>
            </a:endParaRPr>
          </a:p>
        </p:txBody>
      </p:sp>
      <p:sp>
        <p:nvSpPr>
          <p:cNvPr id="208" name="Text Box 2"/>
          <p:cNvSpPr/>
          <p:nvPr/>
        </p:nvSpPr>
        <p:spPr>
          <a:xfrm>
            <a:off x="1055520" y="1793880"/>
            <a:ext cx="10872360" cy="474156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1.0. Formas de representação</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1.1. Representação horizontal</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 Pontos cotados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 Curvas de nível: Mapas topográficos </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c) Mapas hipsométricos;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d) Mapas de isodeclividade ou clinográficos; </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e) Bacias de visão.</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1.2. Representação vertical</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 Perfis topográficos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 Perfis clinográficos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1.3. Representação tridimensional</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AutoShape 2"/>
          <p:cNvSpPr/>
          <p:nvPr/>
        </p:nvSpPr>
        <p:spPr>
          <a:xfrm>
            <a:off x="1884240" y="5508720"/>
            <a:ext cx="5758920" cy="720360"/>
          </a:xfrm>
          <a:prstGeom prst="roundRect">
            <a:avLst>
              <a:gd name="adj" fmla="val 218"/>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411" name="Text Box 3"/>
          <p:cNvSpPr/>
          <p:nvPr/>
        </p:nvSpPr>
        <p:spPr>
          <a:xfrm>
            <a:off x="839880" y="6434280"/>
            <a:ext cx="4319280" cy="3646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200" spc="-1" strike="noStrike">
                <a:solidFill>
                  <a:srgbClr val="000000"/>
                </a:solidFill>
                <a:latin typeface="Roboto Condensed"/>
                <a:ea typeface="Roboto Condensed"/>
              </a:rPr>
              <a:t>Fonte: www.abagrp.org.br</a:t>
            </a:r>
            <a:endParaRPr b="0" lang="pt-BR" sz="1200" spc="-1" strike="noStrike">
              <a:solidFill>
                <a:srgbClr val="000000"/>
              </a:solidFill>
              <a:latin typeface="Arial"/>
            </a:endParaRPr>
          </a:p>
        </p:txBody>
      </p:sp>
      <p:sp>
        <p:nvSpPr>
          <p:cNvPr id="412" name="PlaceHolder 1"/>
          <p:cNvSpPr>
            <a:spLocks noGrp="1"/>
          </p:cNvSpPr>
          <p:nvPr>
            <p:ph type="sldNum" idx="18"/>
          </p:nvPr>
        </p:nvSpPr>
        <p:spPr>
          <a:xfrm>
            <a:off x="11385720" y="6399360"/>
            <a:ext cx="469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E4C67F7-49F1-4184-99E0-610144181100}"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pic>
        <p:nvPicPr>
          <p:cNvPr id="413" name="Imagem 3" descr="Mapa&#10;&#10;Descrição gerada automaticamente"/>
          <p:cNvPicPr/>
          <p:nvPr/>
        </p:nvPicPr>
        <p:blipFill>
          <a:blip r:embed="rId1"/>
          <a:stretch/>
        </p:blipFill>
        <p:spPr>
          <a:xfrm>
            <a:off x="806400" y="222120"/>
            <a:ext cx="7152840" cy="52858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 Box 2"/>
          <p:cNvSpPr/>
          <p:nvPr/>
        </p:nvSpPr>
        <p:spPr>
          <a:xfrm>
            <a:off x="911160" y="653904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Arial"/>
              </a:rPr>
              <a:t>Fonte: (ALVAREZ et al).</a:t>
            </a:r>
            <a:endParaRPr b="0" lang="pt-BR" sz="1100" spc="-1" strike="noStrike">
              <a:solidFill>
                <a:srgbClr val="000000"/>
              </a:solidFill>
              <a:latin typeface="Arial"/>
            </a:endParaRPr>
          </a:p>
        </p:txBody>
      </p:sp>
      <p:sp>
        <p:nvSpPr>
          <p:cNvPr id="415" name="PlaceHolder 1"/>
          <p:cNvSpPr>
            <a:spLocks noGrp="1"/>
          </p:cNvSpPr>
          <p:nvPr>
            <p:ph type="sldNum" idx="19"/>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4C109AAB-196E-4559-AF77-B745307892D4}"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16"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417" name="Text Box 3"/>
          <p:cNvSpPr/>
          <p:nvPr/>
        </p:nvSpPr>
        <p:spPr>
          <a:xfrm>
            <a:off x="954000" y="1989000"/>
            <a:ext cx="10440720" cy="4731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rPr>
              <a:t>1.2. Representação Horizontal</a:t>
            </a: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d) Mapas de isodeclividade ou clinográficas</a:t>
            </a: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Representam através de cores áreas de mesma declividade</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Num" idx="20"/>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34DEB5BA-9C5A-4484-908C-D5500C00D9E1}"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19" name="Text Box 3"/>
          <p:cNvSpPr/>
          <p:nvPr/>
        </p:nvSpPr>
        <p:spPr>
          <a:xfrm>
            <a:off x="10194840" y="6073920"/>
            <a:ext cx="1296720" cy="6472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ea typeface="Roboto Condensed"/>
              </a:rPr>
              <a:t>https://narceliodesa.com/criando-um-mapa-declividade-no-qgis/</a:t>
            </a:r>
            <a:endParaRPr b="0" lang="pt-BR" sz="1000" spc="-1" strike="noStrike">
              <a:solidFill>
                <a:srgbClr val="000000"/>
              </a:solidFill>
              <a:latin typeface="Arial"/>
            </a:endParaRPr>
          </a:p>
        </p:txBody>
      </p:sp>
      <p:pic>
        <p:nvPicPr>
          <p:cNvPr id="420" name="Picture 2" descr="Como fazer um Mapa de declividade no QGIS - Narcélio de Sá"/>
          <p:cNvPicPr/>
          <p:nvPr/>
        </p:nvPicPr>
        <p:blipFill>
          <a:blip r:embed="rId1"/>
          <a:stretch/>
        </p:blipFill>
        <p:spPr>
          <a:xfrm>
            <a:off x="479520" y="0"/>
            <a:ext cx="9640440" cy="68162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1" name="Picture 1" descr=""/>
          <p:cNvPicPr/>
          <p:nvPr/>
        </p:nvPicPr>
        <p:blipFill>
          <a:blip r:embed="rId1"/>
          <a:srcRect l="2942" t="1452" r="4138" b="2237"/>
          <a:stretch/>
        </p:blipFill>
        <p:spPr>
          <a:xfrm>
            <a:off x="695160" y="127080"/>
            <a:ext cx="8496000" cy="6603480"/>
          </a:xfrm>
          <a:prstGeom prst="rect">
            <a:avLst/>
          </a:prstGeom>
          <a:ln w="0">
            <a:noFill/>
          </a:ln>
        </p:spPr>
      </p:pic>
      <p:sp>
        <p:nvSpPr>
          <p:cNvPr id="422" name="AutoShape 2"/>
          <p:cNvSpPr/>
          <p:nvPr/>
        </p:nvSpPr>
        <p:spPr>
          <a:xfrm>
            <a:off x="1884240" y="5508720"/>
            <a:ext cx="5758920" cy="720360"/>
          </a:xfrm>
          <a:prstGeom prst="roundRect">
            <a:avLst>
              <a:gd name="adj" fmla="val 218"/>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423" name="Text Box 3"/>
          <p:cNvSpPr/>
          <p:nvPr/>
        </p:nvSpPr>
        <p:spPr>
          <a:xfrm>
            <a:off x="839880" y="6434280"/>
            <a:ext cx="4319280" cy="3646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200" spc="-1" strike="noStrike">
                <a:solidFill>
                  <a:srgbClr val="000000"/>
                </a:solidFill>
                <a:latin typeface="Roboto Condensed"/>
                <a:ea typeface="Roboto Condensed"/>
              </a:rPr>
              <a:t>Fonte: www.abagrp.org.br</a:t>
            </a:r>
            <a:endParaRPr b="0" lang="pt-BR" sz="1200" spc="-1" strike="noStrike">
              <a:solidFill>
                <a:srgbClr val="000000"/>
              </a:solidFill>
              <a:latin typeface="Arial"/>
            </a:endParaRPr>
          </a:p>
        </p:txBody>
      </p:sp>
      <p:sp>
        <p:nvSpPr>
          <p:cNvPr id="424" name="PlaceHolder 1"/>
          <p:cNvSpPr>
            <a:spLocks noGrp="1"/>
          </p:cNvSpPr>
          <p:nvPr>
            <p:ph type="sldNum" idx="21"/>
          </p:nvPr>
        </p:nvSpPr>
        <p:spPr>
          <a:xfrm>
            <a:off x="11712600" y="6365880"/>
            <a:ext cx="469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A9E8B3A0-6ECD-4DF8-83CD-D8DDA9D3907B}"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AutoShape 2"/>
          <p:cNvSpPr/>
          <p:nvPr/>
        </p:nvSpPr>
        <p:spPr>
          <a:xfrm>
            <a:off x="1884240" y="5543640"/>
            <a:ext cx="5758920" cy="720360"/>
          </a:xfrm>
          <a:prstGeom prst="roundRect">
            <a:avLst>
              <a:gd name="adj" fmla="val 218"/>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426" name="PlaceHolder 1"/>
          <p:cNvSpPr>
            <a:spLocks noGrp="1"/>
          </p:cNvSpPr>
          <p:nvPr>
            <p:ph type="sldNum" idx="22"/>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8FC48150-A5F3-40E8-9EED-32B12223F22B}"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pic>
        <p:nvPicPr>
          <p:cNvPr id="427" name="Picture 2" descr="Hipsometria e declividade de Salvador (BA), com ocorrências de deslizamentos."/>
          <p:cNvPicPr/>
          <p:nvPr/>
        </p:nvPicPr>
        <p:blipFill>
          <a:blip r:embed="rId1"/>
          <a:srcRect l="0" t="0" r="0" b="8625"/>
          <a:stretch/>
        </p:blipFill>
        <p:spPr>
          <a:xfrm>
            <a:off x="227160" y="0"/>
            <a:ext cx="9508680" cy="6857640"/>
          </a:xfrm>
          <a:prstGeom prst="rect">
            <a:avLst/>
          </a:prstGeom>
          <a:ln w="0">
            <a:noFill/>
          </a:ln>
        </p:spPr>
      </p:pic>
      <p:sp>
        <p:nvSpPr>
          <p:cNvPr id="428" name="Text Box 3"/>
          <p:cNvSpPr/>
          <p:nvPr/>
        </p:nvSpPr>
        <p:spPr>
          <a:xfrm>
            <a:off x="9569520" y="6080040"/>
            <a:ext cx="2257200" cy="9154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ea typeface="Roboto Condensed"/>
              </a:rPr>
              <a:t>https://www.researchgate.net/figure/Hipsometria-e-declividade-de-Salvador-BA-com-ocorrencias-de-deslizamentos_fig2_334045641</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 Box 3"/>
          <p:cNvSpPr/>
          <p:nvPr/>
        </p:nvSpPr>
        <p:spPr>
          <a:xfrm>
            <a:off x="1884240" y="2122560"/>
            <a:ext cx="8640360" cy="118692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430" name="Text Box 5"/>
          <p:cNvSpPr/>
          <p:nvPr/>
        </p:nvSpPr>
        <p:spPr>
          <a:xfrm>
            <a:off x="912960" y="2716200"/>
            <a:ext cx="3835080" cy="29761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e) </a:t>
            </a:r>
            <a:r>
              <a:rPr b="1" i="1" lang="pt-BR" sz="2400" spc="-1" strike="noStrike">
                <a:solidFill>
                  <a:srgbClr val="000000"/>
                </a:solidFill>
                <a:latin typeface="Roboto Condensed"/>
                <a:ea typeface="Roboto Condensed"/>
              </a:rPr>
              <a:t>Viewshed </a:t>
            </a:r>
            <a:r>
              <a:rPr b="1" lang="pt-BR" sz="2400" spc="-1" strike="noStrike">
                <a:solidFill>
                  <a:srgbClr val="000000"/>
                </a:solidFill>
                <a:latin typeface="Roboto Condensed"/>
                <a:ea typeface="Roboto Condensed"/>
              </a:rPr>
              <a:t>ou bacia de visão</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representa conjunto de pontos na paisagem visíveis a partir de um ponto determinado, considerando as barreiras visuais relacionadas ao relevo.</a:t>
            </a: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
        <p:nvSpPr>
          <p:cNvPr id="431" name="Text Box 6"/>
          <p:cNvSpPr/>
          <p:nvPr/>
        </p:nvSpPr>
        <p:spPr>
          <a:xfrm>
            <a:off x="1101600" y="6356520"/>
            <a:ext cx="3107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Roboto Condensed"/>
              </a:rPr>
              <a:t>http://www.innovativegis.com</a:t>
            </a:r>
            <a:endParaRPr b="0" lang="pt-BR" sz="1100" spc="-1" strike="noStrike">
              <a:solidFill>
                <a:srgbClr val="000000"/>
              </a:solidFill>
              <a:latin typeface="Arial"/>
            </a:endParaRPr>
          </a:p>
        </p:txBody>
      </p:sp>
      <p:sp>
        <p:nvSpPr>
          <p:cNvPr id="432" name="PlaceHolder 1"/>
          <p:cNvSpPr>
            <a:spLocks noGrp="1"/>
          </p:cNvSpPr>
          <p:nvPr>
            <p:ph type="sldNum" idx="23"/>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E3BE7C6E-7C7C-457F-9363-8436B0EF49B5}"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33"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pic>
        <p:nvPicPr>
          <p:cNvPr id="434" name="Picture 4" descr=""/>
          <p:cNvPicPr/>
          <p:nvPr/>
        </p:nvPicPr>
        <p:blipFill>
          <a:blip r:embed="rId1"/>
          <a:srcRect l="0" t="0" r="35038" b="69418"/>
          <a:stretch/>
        </p:blipFill>
        <p:spPr>
          <a:xfrm>
            <a:off x="5113440" y="3135240"/>
            <a:ext cx="6632280" cy="25570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 Box 6"/>
          <p:cNvSpPr/>
          <p:nvPr/>
        </p:nvSpPr>
        <p:spPr>
          <a:xfrm>
            <a:off x="922320" y="6526080"/>
            <a:ext cx="3107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Roboto Condensed"/>
              </a:rPr>
              <a:t>http://www.innovativegis.com</a:t>
            </a:r>
            <a:endParaRPr b="0" lang="pt-BR" sz="1100" spc="-1" strike="noStrike">
              <a:solidFill>
                <a:srgbClr val="000000"/>
              </a:solidFill>
              <a:latin typeface="Arial"/>
            </a:endParaRPr>
          </a:p>
        </p:txBody>
      </p:sp>
      <p:sp>
        <p:nvSpPr>
          <p:cNvPr id="436" name="PlaceHolder 1"/>
          <p:cNvSpPr>
            <a:spLocks noGrp="1"/>
          </p:cNvSpPr>
          <p:nvPr>
            <p:ph type="sldNum" idx="24"/>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47A71A3E-DC93-4671-99F0-363CB01A970A}"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37"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pic>
        <p:nvPicPr>
          <p:cNvPr id="438" name="Picture 4" descr=""/>
          <p:cNvPicPr/>
          <p:nvPr/>
        </p:nvPicPr>
        <p:blipFill>
          <a:blip r:embed="rId1"/>
          <a:srcRect l="0" t="31722" r="0" b="0"/>
          <a:stretch/>
        </p:blipFill>
        <p:spPr>
          <a:xfrm>
            <a:off x="2330280" y="1979640"/>
            <a:ext cx="7530840" cy="4212720"/>
          </a:xfrm>
          <a:prstGeom prst="rect">
            <a:avLst/>
          </a:prstGeom>
          <a:ln w="0">
            <a:noFill/>
          </a:ln>
        </p:spPr>
      </p:pic>
      <p:sp>
        <p:nvSpPr>
          <p:cNvPr id="439" name="Retângulo 2"/>
          <p:cNvSpPr/>
          <p:nvPr/>
        </p:nvSpPr>
        <p:spPr>
          <a:xfrm>
            <a:off x="7248600" y="1979640"/>
            <a:ext cx="2734920" cy="58536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
        <p:nvSpPr>
          <p:cNvPr id="440" name="Retângulo 14"/>
          <p:cNvSpPr/>
          <p:nvPr/>
        </p:nvSpPr>
        <p:spPr>
          <a:xfrm>
            <a:off x="8256600" y="2284560"/>
            <a:ext cx="1726920" cy="58536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Picture 2" descr="Viewshed"/>
          <p:cNvPicPr/>
          <p:nvPr/>
        </p:nvPicPr>
        <p:blipFill>
          <a:blip r:embed="rId1"/>
          <a:stretch/>
        </p:blipFill>
        <p:spPr>
          <a:xfrm>
            <a:off x="334800" y="120600"/>
            <a:ext cx="9937440" cy="6600600"/>
          </a:xfrm>
          <a:prstGeom prst="rect">
            <a:avLst/>
          </a:prstGeom>
          <a:ln w="0">
            <a:noFill/>
          </a:ln>
        </p:spPr>
      </p:pic>
      <p:sp>
        <p:nvSpPr>
          <p:cNvPr id="442" name="Text Box 6"/>
          <p:cNvSpPr/>
          <p:nvPr/>
        </p:nvSpPr>
        <p:spPr>
          <a:xfrm rot="16200000">
            <a:off x="9424800" y="5623200"/>
            <a:ext cx="1929960" cy="22824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Roboto Condensed"/>
              </a:rPr>
              <a:t>https://www.gearthblog.com/</a:t>
            </a:r>
            <a:endParaRPr b="0" lang="pt-BR" sz="1100" spc="-1" strike="noStrike">
              <a:solidFill>
                <a:srgbClr val="000000"/>
              </a:solidFill>
              <a:latin typeface="Arial"/>
            </a:endParaRPr>
          </a:p>
        </p:txBody>
      </p:sp>
      <p:sp>
        <p:nvSpPr>
          <p:cNvPr id="443" name="PlaceHolder 1"/>
          <p:cNvSpPr>
            <a:spLocks noGrp="1"/>
          </p:cNvSpPr>
          <p:nvPr>
            <p:ph type="sldNum" idx="25"/>
          </p:nvPr>
        </p:nvSpPr>
        <p:spPr>
          <a:xfrm>
            <a:off x="11617200" y="63421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9B32511D-CC78-43C5-B017-503A06B332D4}"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 Box 1"/>
          <p:cNvSpPr/>
          <p:nvPr/>
        </p:nvSpPr>
        <p:spPr>
          <a:xfrm>
            <a:off x="1703520" y="1440000"/>
            <a:ext cx="8459280" cy="31860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445" name="Text Box 4"/>
          <p:cNvSpPr/>
          <p:nvPr/>
        </p:nvSpPr>
        <p:spPr>
          <a:xfrm>
            <a:off x="947880" y="1758960"/>
            <a:ext cx="10693080" cy="1525320"/>
          </a:xfrm>
          <a:prstGeom prst="rect">
            <a:avLst/>
          </a:prstGeom>
          <a:noFill/>
          <a:ln w="0">
            <a:noFill/>
          </a:ln>
        </p:spPr>
        <p:style>
          <a:lnRef idx="0"/>
          <a:fillRef idx="0"/>
          <a:effectRef idx="0"/>
          <a:fontRef idx="minor"/>
        </p:style>
        <p:txBody>
          <a:bodyPr lIns="90000" rIns="90000" tIns="45000" bIns="45000" anchor="t">
            <a:noAutofit/>
          </a:bodyPr>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rPr>
              <a:t>1.3. Representação Vertical</a:t>
            </a:r>
            <a:endParaRPr b="0" lang="pt-BR" sz="18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a) Perfis Topográficos</a:t>
            </a:r>
            <a:r>
              <a:rPr b="0" lang="pt-BR" sz="1800" spc="-1" strike="noStrike">
                <a:solidFill>
                  <a:srgbClr val="000000"/>
                </a:solidFill>
                <a:latin typeface="Roboto Condensed"/>
                <a:ea typeface="Roboto Condensed"/>
              </a:rPr>
              <a:t>. Expressam diferentes cotas ao longo de uma linha de corte estabelecida.</a:t>
            </a:r>
            <a:endParaRPr b="0" lang="pt-BR" sz="18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b) Perfis Clinográficos.</a:t>
            </a:r>
            <a:r>
              <a:rPr b="0" lang="pt-BR" sz="1800" spc="-1" strike="noStrike">
                <a:solidFill>
                  <a:srgbClr val="000000"/>
                </a:solidFill>
                <a:latin typeface="Roboto Condensed"/>
                <a:ea typeface="Roboto Condensed"/>
              </a:rPr>
              <a:t> Expressam as variações de declividades ao longo de um linha corte escolhida.</a:t>
            </a:r>
            <a:endParaRPr b="0" lang="pt-BR" sz="1800" spc="-1" strike="noStrike">
              <a:solidFill>
                <a:srgbClr val="000000"/>
              </a:solidFill>
              <a:latin typeface="Arial"/>
            </a:endParaRPr>
          </a:p>
        </p:txBody>
      </p:sp>
      <p:sp>
        <p:nvSpPr>
          <p:cNvPr id="446" name="Text Box 5"/>
          <p:cNvSpPr/>
          <p:nvPr/>
        </p:nvSpPr>
        <p:spPr>
          <a:xfrm>
            <a:off x="7319880" y="5621400"/>
            <a:ext cx="2393640" cy="69480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300" spc="-1" strike="noStrike">
                <a:solidFill>
                  <a:srgbClr val="000000"/>
                </a:solidFill>
                <a:latin typeface="Roboto Condensed"/>
              </a:rPr>
              <a:t>http://www6.ufrgs.br/seerbio/ojs/index.php/rbb/article/viewFile/1949/1094</a:t>
            </a:r>
            <a:endParaRPr b="0" lang="pt-BR" sz="1300" spc="-1" strike="noStrike">
              <a:solidFill>
                <a:srgbClr val="000000"/>
              </a:solidFill>
              <a:latin typeface="Arial"/>
            </a:endParaRPr>
          </a:p>
        </p:txBody>
      </p:sp>
      <p:pic>
        <p:nvPicPr>
          <p:cNvPr id="447" name="Picture 6" descr=""/>
          <p:cNvPicPr/>
          <p:nvPr/>
        </p:nvPicPr>
        <p:blipFill>
          <a:blip r:embed="rId1"/>
          <a:stretch/>
        </p:blipFill>
        <p:spPr>
          <a:xfrm>
            <a:off x="947880" y="3284640"/>
            <a:ext cx="6372000" cy="3042720"/>
          </a:xfrm>
          <a:prstGeom prst="rect">
            <a:avLst/>
          </a:prstGeom>
          <a:ln w="0">
            <a:noFill/>
          </a:ln>
        </p:spPr>
      </p:pic>
      <p:sp>
        <p:nvSpPr>
          <p:cNvPr id="448" name="PlaceHolder 1"/>
          <p:cNvSpPr>
            <a:spLocks noGrp="1"/>
          </p:cNvSpPr>
          <p:nvPr>
            <p:ph type="sldNum" idx="26"/>
          </p:nvPr>
        </p:nvSpPr>
        <p:spPr>
          <a:xfrm>
            <a:off x="11341080" y="6238800"/>
            <a:ext cx="597960" cy="45684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74F88851-7FBD-4B83-A0C2-F6E95AE426BB}"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49"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 Box 1"/>
          <p:cNvSpPr/>
          <p:nvPr/>
        </p:nvSpPr>
        <p:spPr>
          <a:xfrm>
            <a:off x="911160" y="404640"/>
            <a:ext cx="4679640" cy="394920"/>
          </a:xfrm>
          <a:prstGeom prst="rect">
            <a:avLst/>
          </a:prstGeom>
          <a:solidFill>
            <a:srgbClr val="ffffff"/>
          </a:solidFill>
          <a:ln w="0">
            <a:noFill/>
          </a:ln>
        </p:spPr>
        <p:style>
          <a:lnRef idx="0"/>
          <a:fillRef idx="0"/>
          <a:effectRef idx="0"/>
          <a:fontRef idx="minor"/>
        </p:style>
        <p:txBody>
          <a:bodyPr lIns="90000" rIns="90000" tIns="45000" bIns="45000" anchor="t">
            <a:noAutofit/>
          </a:bodyPr>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rPr>
              <a:t>6.4. Traçado de perfil</a:t>
            </a:r>
            <a:endParaRPr b="0" lang="pt-BR" sz="2400" spc="-1" strike="noStrike">
              <a:solidFill>
                <a:srgbClr val="000000"/>
              </a:solidFill>
              <a:latin typeface="Arial"/>
            </a:endParaRPr>
          </a:p>
        </p:txBody>
      </p:sp>
      <p:pic>
        <p:nvPicPr>
          <p:cNvPr id="451" name="Picture 3" descr=""/>
          <p:cNvPicPr/>
          <p:nvPr/>
        </p:nvPicPr>
        <p:blipFill>
          <a:blip r:embed="rId1"/>
          <a:stretch/>
        </p:blipFill>
        <p:spPr>
          <a:xfrm>
            <a:off x="1560600" y="1403280"/>
            <a:ext cx="5171760" cy="5057280"/>
          </a:xfrm>
          <a:prstGeom prst="rect">
            <a:avLst/>
          </a:prstGeom>
          <a:ln w="0">
            <a:noFill/>
          </a:ln>
        </p:spPr>
      </p:pic>
      <p:sp>
        <p:nvSpPr>
          <p:cNvPr id="452" name="Text Box 4"/>
          <p:cNvSpPr/>
          <p:nvPr/>
        </p:nvSpPr>
        <p:spPr>
          <a:xfrm>
            <a:off x="1692360" y="640872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Fonte: (ALVAREZ et al).</a:t>
            </a:r>
            <a:endParaRPr b="0" lang="pt-BR" sz="1400" spc="-1" strike="noStrike">
              <a:solidFill>
                <a:srgbClr val="000000"/>
              </a:solidFill>
              <a:latin typeface="Arial"/>
            </a:endParaRPr>
          </a:p>
        </p:txBody>
      </p:sp>
      <p:sp>
        <p:nvSpPr>
          <p:cNvPr id="453" name="Text Box 5"/>
          <p:cNvSpPr/>
          <p:nvPr/>
        </p:nvSpPr>
        <p:spPr>
          <a:xfrm>
            <a:off x="7608960" y="2492280"/>
            <a:ext cx="3619080" cy="2630160"/>
          </a:xfrm>
          <a:prstGeom prst="rect">
            <a:avLst/>
          </a:prstGeom>
          <a:solidFill>
            <a:srgbClr val="ffffff"/>
          </a:solidFill>
          <a:ln w="0">
            <a:noFill/>
          </a:ln>
        </p:spPr>
        <p:style>
          <a:lnRef idx="0"/>
          <a:fillRef idx="0"/>
          <a:effectRef idx="0"/>
          <a:fontRef idx="minor"/>
        </p:style>
        <p:txBody>
          <a:bodyPr lIns="90000" rIns="90000" tIns="45000" bIns="45000" anchor="t">
            <a:noAutofit/>
          </a:bodyPr>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000" spc="-1" strike="noStrike">
                <a:solidFill>
                  <a:srgbClr val="000000"/>
                </a:solidFill>
                <a:latin typeface="Roboto Condensed"/>
              </a:rPr>
              <a:t>- Seções transversais;</a:t>
            </a:r>
            <a:endParaRPr b="0" lang="pt-BR" sz="2000" spc="-1" strike="noStrike">
              <a:solidFill>
                <a:srgbClr val="000000"/>
              </a:solidFill>
              <a:latin typeface="Arial"/>
            </a:endParaRPr>
          </a:p>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000" spc="-1" strike="noStrike">
                <a:solidFill>
                  <a:srgbClr val="000000"/>
                </a:solidFill>
                <a:latin typeface="Roboto Condensed"/>
              </a:rPr>
              <a:t>- Perfis longitudinais. Para acentuar o relevo, a representação desta peça em geral tem a escala vertical dez vezes maior que a horizontal.</a:t>
            </a:r>
            <a:endParaRPr b="0" lang="pt-BR" sz="2000" spc="-1" strike="noStrike">
              <a:solidFill>
                <a:srgbClr val="000000"/>
              </a:solidFill>
              <a:latin typeface="Arial"/>
            </a:endParaRPr>
          </a:p>
        </p:txBody>
      </p:sp>
      <p:sp>
        <p:nvSpPr>
          <p:cNvPr id="454" name="Text Box 6"/>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546924A8-E526-4E25-8EDB-C99E0FB28822}"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29C2C68F-983A-4949-B91E-9D9186A5134F}"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210"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Estrutura da Aula</a:t>
            </a:r>
            <a:endParaRPr b="0" lang="pt-BR" sz="3000" spc="-1" strike="noStrike">
              <a:solidFill>
                <a:srgbClr val="000000"/>
              </a:solidFill>
              <a:latin typeface="Arial"/>
            </a:endParaRPr>
          </a:p>
        </p:txBody>
      </p:sp>
      <p:sp>
        <p:nvSpPr>
          <p:cNvPr id="211" name="Text Box 2"/>
          <p:cNvSpPr/>
          <p:nvPr/>
        </p:nvSpPr>
        <p:spPr>
          <a:xfrm>
            <a:off x="1055520" y="1609560"/>
            <a:ext cx="10872360" cy="474300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2.0. Obtenção  de dados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2.1 Métodos de aquisição de dados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 Topografia clássica</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 Uso de GPS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c) Detecção remota</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2. 2. Modelos para aquisição de dados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 Rede regular de pontos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 Rede Irregular de triângulos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3.0. Processo de elaboração de Curvas de Nível</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4.0. Declividade</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 Box 1"/>
          <p:cNvSpPr/>
          <p:nvPr/>
        </p:nvSpPr>
        <p:spPr>
          <a:xfrm>
            <a:off x="1055520" y="1989000"/>
            <a:ext cx="9829440" cy="33112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rPr>
              <a:t>1.4. Representação Tridimensional</a:t>
            </a:r>
            <a:endParaRPr b="0" lang="pt-BR" sz="20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a) Maquetes </a:t>
            </a:r>
            <a:endParaRPr b="0" lang="pt-BR" sz="20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b) Modelos Digitais de Elevação (MDE) </a:t>
            </a:r>
            <a:r>
              <a:rPr b="0" lang="pt-BR" sz="2000" spc="-1" strike="noStrike">
                <a:solidFill>
                  <a:srgbClr val="000000"/>
                </a:solidFill>
                <a:latin typeface="Roboto Condensed"/>
                <a:ea typeface="Roboto Condensed"/>
              </a:rPr>
              <a:t>ou </a:t>
            </a:r>
            <a:r>
              <a:rPr b="0" i="1" lang="pt-BR" sz="2000" spc="-1" strike="noStrike">
                <a:solidFill>
                  <a:srgbClr val="000000"/>
                </a:solidFill>
                <a:latin typeface="Roboto Condensed"/>
                <a:ea typeface="Roboto Condensed"/>
              </a:rPr>
              <a:t>Digital Elevation Model </a:t>
            </a:r>
            <a:r>
              <a:rPr b="0" lang="pt-BR" sz="2000" spc="-1" strike="noStrike">
                <a:solidFill>
                  <a:srgbClr val="000000"/>
                </a:solidFill>
                <a:latin typeface="Roboto Condensed"/>
                <a:ea typeface="Roboto Condensed"/>
              </a:rPr>
              <a:t>(DEM)</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p:txBody>
      </p:sp>
      <p:sp>
        <p:nvSpPr>
          <p:cNvPr id="456" name="PlaceHolder 1"/>
          <p:cNvSpPr>
            <a:spLocks noGrp="1"/>
          </p:cNvSpPr>
          <p:nvPr>
            <p:ph type="sldNum" idx="27"/>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B69CAFF7-D3B8-43FE-876C-33AFF0EC56CD}"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57"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 Box 3"/>
          <p:cNvSpPr/>
          <p:nvPr/>
        </p:nvSpPr>
        <p:spPr>
          <a:xfrm>
            <a:off x="1055520" y="5925960"/>
            <a:ext cx="26665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https://br.freepik.com/</a:t>
            </a:r>
            <a:endParaRPr b="0" lang="pt-BR" sz="1400" spc="-1" strike="noStrike">
              <a:solidFill>
                <a:srgbClr val="000000"/>
              </a:solidFill>
              <a:latin typeface="Arial"/>
            </a:endParaRPr>
          </a:p>
        </p:txBody>
      </p:sp>
      <p:sp>
        <p:nvSpPr>
          <p:cNvPr id="459" name="PlaceHolder 1"/>
          <p:cNvSpPr>
            <a:spLocks noGrp="1"/>
          </p:cNvSpPr>
          <p:nvPr>
            <p:ph type="sldNum" idx="28"/>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FAFB71B0-69CD-4472-A435-CB68E38440BA}"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pic>
        <p:nvPicPr>
          <p:cNvPr id="460" name="Picture 2" descr="Caminhadas na montanha. linha de mapa da topografia. conceito abstrato mapa  topográfico com espaço para sua cópia. cartografia 3d concep fundo.  infografia de maquete de mapa. fundo de venda. pano de fundo"/>
          <p:cNvPicPr/>
          <p:nvPr/>
        </p:nvPicPr>
        <p:blipFill>
          <a:blip r:embed="rId1"/>
          <a:stretch/>
        </p:blipFill>
        <p:spPr>
          <a:xfrm>
            <a:off x="1055520" y="2060640"/>
            <a:ext cx="5611320" cy="3881160"/>
          </a:xfrm>
          <a:prstGeom prst="rect">
            <a:avLst/>
          </a:prstGeom>
          <a:ln w="0">
            <a:noFill/>
          </a:ln>
        </p:spPr>
      </p:pic>
      <p:sp>
        <p:nvSpPr>
          <p:cNvPr id="461" name="Título 2"/>
          <p:cNvSpPr/>
          <p:nvPr/>
        </p:nvSpPr>
        <p:spPr>
          <a:xfrm>
            <a:off x="922320" y="635040"/>
            <a:ext cx="4957560" cy="657000"/>
          </a:xfrm>
          <a:prstGeom prst="rect">
            <a:avLst/>
          </a:prstGeom>
          <a:noFill/>
          <a:ln w="0">
            <a:noFill/>
          </a:ln>
        </p:spPr>
        <p:style>
          <a:lnRef idx="0"/>
          <a:fillRef idx="0"/>
          <a:effectRef idx="0"/>
          <a:fontRef idx="minor"/>
        </p:style>
        <p:txBody>
          <a:bodyPr tIns="91440" bIns="91440" anchor="b">
            <a:noAutofit/>
          </a:bodyPr>
          <a:p>
            <a:pPr>
              <a:lnSpc>
                <a:spcPct val="100000"/>
              </a:lnSpc>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pic>
        <p:nvPicPr>
          <p:cNvPr id="462" name="Picture 4" descr="IMG_7646"/>
          <p:cNvPicPr/>
          <p:nvPr/>
        </p:nvPicPr>
        <p:blipFill>
          <a:blip r:embed="rId2"/>
          <a:stretch/>
        </p:blipFill>
        <p:spPr>
          <a:xfrm>
            <a:off x="6753240" y="2060640"/>
            <a:ext cx="5198760" cy="3881160"/>
          </a:xfrm>
          <a:prstGeom prst="rect">
            <a:avLst/>
          </a:prstGeom>
          <a:ln w="0">
            <a:noFill/>
          </a:ln>
        </p:spPr>
      </p:pic>
      <p:sp>
        <p:nvSpPr>
          <p:cNvPr id="463" name="CaixaDeTexto 12"/>
          <p:cNvSpPr/>
          <p:nvPr/>
        </p:nvSpPr>
        <p:spPr>
          <a:xfrm>
            <a:off x="7608960" y="5942160"/>
            <a:ext cx="60973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Arial"/>
              </a:rPr>
              <a:t>https://edificarto.wordpress.com/tag/curvas-de-nivel/</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4" name="Picture 1" descr=""/>
          <p:cNvPicPr/>
          <p:nvPr/>
        </p:nvPicPr>
        <p:blipFill>
          <a:blip r:embed="rId1"/>
          <a:srcRect l="0" t="2203" r="0" b="0"/>
          <a:stretch/>
        </p:blipFill>
        <p:spPr>
          <a:xfrm>
            <a:off x="3108240" y="476280"/>
            <a:ext cx="8027640" cy="6857640"/>
          </a:xfrm>
          <a:prstGeom prst="rect">
            <a:avLst/>
          </a:prstGeom>
          <a:ln w="0">
            <a:noFill/>
          </a:ln>
        </p:spPr>
      </p:pic>
      <p:sp>
        <p:nvSpPr>
          <p:cNvPr id="465" name="Text Box 3"/>
          <p:cNvSpPr/>
          <p:nvPr/>
        </p:nvSpPr>
        <p:spPr>
          <a:xfrm>
            <a:off x="1055520" y="5925960"/>
            <a:ext cx="26665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http://www.abagrp.org.b</a:t>
            </a:r>
            <a:r>
              <a:rPr b="0" lang="pt-BR" sz="1800" spc="-1" strike="noStrike">
                <a:solidFill>
                  <a:srgbClr val="000000"/>
                </a:solidFill>
                <a:latin typeface="Roboto Condensed"/>
              </a:rPr>
              <a:t>r</a:t>
            </a:r>
            <a:r>
              <a:rPr b="0" lang="pt-BR" sz="1800" spc="-1" strike="noStrike">
                <a:solidFill>
                  <a:srgbClr val="ffffff"/>
                </a:solidFill>
                <a:latin typeface="Roboto Condensed"/>
              </a:rPr>
              <a:t>r</a:t>
            </a:r>
            <a:endParaRPr b="0" lang="pt-BR" sz="1800" spc="-1" strike="noStrike">
              <a:solidFill>
                <a:srgbClr val="000000"/>
              </a:solidFill>
              <a:latin typeface="Arial"/>
            </a:endParaRPr>
          </a:p>
        </p:txBody>
      </p:sp>
      <p:sp>
        <p:nvSpPr>
          <p:cNvPr id="466" name="PlaceHolder 1"/>
          <p:cNvSpPr>
            <a:spLocks noGrp="1"/>
          </p:cNvSpPr>
          <p:nvPr>
            <p:ph type="sldNum" idx="29"/>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55DC8C0-03B2-4EE2-BF72-0D40815747BC}"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67" name="Título 2"/>
          <p:cNvSpPr/>
          <p:nvPr/>
        </p:nvSpPr>
        <p:spPr>
          <a:xfrm>
            <a:off x="922320" y="635040"/>
            <a:ext cx="4957560" cy="657000"/>
          </a:xfrm>
          <a:prstGeom prst="rect">
            <a:avLst/>
          </a:prstGeom>
          <a:noFill/>
          <a:ln w="0">
            <a:noFill/>
          </a:ln>
        </p:spPr>
        <p:style>
          <a:lnRef idx="0"/>
          <a:fillRef idx="0"/>
          <a:effectRef idx="0"/>
          <a:fontRef idx="minor"/>
        </p:style>
        <p:txBody>
          <a:bodyPr tIns="91440" bIns="91440" anchor="b">
            <a:noAutofit/>
          </a:bodyPr>
          <a:p>
            <a:pPr>
              <a:lnSpc>
                <a:spcPct val="100000"/>
              </a:lnSpc>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468" name="Text Box 2"/>
          <p:cNvSpPr/>
          <p:nvPr/>
        </p:nvSpPr>
        <p:spPr>
          <a:xfrm>
            <a:off x="192240" y="1450800"/>
            <a:ext cx="4122360" cy="57744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ea typeface="Roboto Condensed"/>
              </a:rPr>
              <a:t>Exemplo representação tridimensional</a:t>
            </a:r>
            <a:endParaRPr b="0" lang="pt-B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 Box 1"/>
          <p:cNvSpPr/>
          <p:nvPr/>
        </p:nvSpPr>
        <p:spPr>
          <a:xfrm>
            <a:off x="1055520" y="1989000"/>
            <a:ext cx="7848360" cy="2663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1.4. Representação Tridimensional</a:t>
            </a:r>
            <a:endParaRPr b="0" lang="pt-BR" sz="20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b) Modelos Digitais de Elevação (MDE) </a:t>
            </a:r>
            <a:r>
              <a:rPr b="0" lang="pt-BR" sz="2000" spc="-1" strike="noStrike">
                <a:solidFill>
                  <a:srgbClr val="000000"/>
                </a:solidFill>
                <a:latin typeface="Roboto Condensed"/>
                <a:ea typeface="Roboto Condensed"/>
              </a:rPr>
              <a:t>ou </a:t>
            </a:r>
            <a:r>
              <a:rPr b="0" i="1" lang="pt-BR" sz="2000" spc="-1" strike="noStrike">
                <a:solidFill>
                  <a:srgbClr val="000000"/>
                </a:solidFill>
                <a:latin typeface="Roboto Condensed"/>
                <a:ea typeface="Roboto Condensed"/>
              </a:rPr>
              <a:t>Digital Elevation Model </a:t>
            </a:r>
            <a:r>
              <a:rPr b="0" lang="pt-BR" sz="2000" spc="-1" strike="noStrike">
                <a:solidFill>
                  <a:srgbClr val="000000"/>
                </a:solidFill>
                <a:latin typeface="Roboto Condensed"/>
                <a:ea typeface="Roboto Condensed"/>
              </a:rPr>
              <a:t>(DEM)</a:t>
            </a:r>
            <a:endParaRPr b="0" lang="pt-BR" sz="2000" spc="-1" strike="noStrike">
              <a:solidFill>
                <a:srgbClr val="000000"/>
              </a:solidFill>
              <a:latin typeface="Arial"/>
            </a:endParaRPr>
          </a:p>
          <a:p>
            <a:pPr marL="343080" indent="-343080" algn="just">
              <a:lnSpc>
                <a:spcPct val="150000"/>
              </a:lnSpc>
              <a:buClr>
                <a:srgbClr val="000000"/>
              </a:buClr>
              <a:buFont typeface="OpenSymbo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Modelo Digital de Superfície (MDS) ou </a:t>
            </a:r>
            <a:r>
              <a:rPr b="0" i="1" lang="pt-BR" sz="2000" spc="-1" strike="noStrike">
                <a:solidFill>
                  <a:srgbClr val="000000"/>
                </a:solidFill>
                <a:latin typeface="Roboto Condensed"/>
                <a:ea typeface="Roboto Condensed"/>
              </a:rPr>
              <a:t>Digital Surface Model </a:t>
            </a:r>
            <a:r>
              <a:rPr b="0" lang="pt-BR" sz="2000" spc="-1" strike="noStrike">
                <a:solidFill>
                  <a:srgbClr val="000000"/>
                </a:solidFill>
                <a:latin typeface="Roboto Condensed"/>
                <a:ea typeface="Roboto Condensed"/>
              </a:rPr>
              <a:t>(DSM)</a:t>
            </a:r>
            <a:endParaRPr b="0" lang="pt-BR" sz="2000" spc="-1" strike="noStrike">
              <a:solidFill>
                <a:srgbClr val="000000"/>
              </a:solidFill>
              <a:latin typeface="Arial"/>
            </a:endParaRPr>
          </a:p>
          <a:p>
            <a:pPr marL="343080" indent="-343080" algn="just">
              <a:lnSpc>
                <a:spcPct val="150000"/>
              </a:lnSpc>
              <a:buClr>
                <a:srgbClr val="000000"/>
              </a:buClr>
              <a:buFont typeface="OpenSymbo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000" spc="-1" strike="noStrike">
                <a:solidFill>
                  <a:srgbClr val="000000"/>
                </a:solidFill>
                <a:latin typeface="Roboto Condensed"/>
                <a:ea typeface="Roboto Condensed"/>
              </a:rPr>
              <a:t>Modelo Digital de Terreno (MDT) ou </a:t>
            </a:r>
            <a:r>
              <a:rPr b="0" i="1" lang="pt-BR" sz="2000" spc="-1" strike="noStrike">
                <a:solidFill>
                  <a:srgbClr val="000000"/>
                </a:solidFill>
                <a:latin typeface="Roboto Condensed"/>
                <a:ea typeface="Roboto Condensed"/>
              </a:rPr>
              <a:t>Digital Terrain Model </a:t>
            </a:r>
            <a:r>
              <a:rPr b="0" lang="pt-BR" sz="2000" spc="-1" strike="noStrike">
                <a:solidFill>
                  <a:srgbClr val="000000"/>
                </a:solidFill>
                <a:latin typeface="Roboto Condensed"/>
                <a:ea typeface="Roboto Condensed"/>
              </a:rPr>
              <a:t>(DTM )</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p:txBody>
      </p:sp>
      <p:sp>
        <p:nvSpPr>
          <p:cNvPr id="470" name="PlaceHolder 1"/>
          <p:cNvSpPr>
            <a:spLocks noGrp="1"/>
          </p:cNvSpPr>
          <p:nvPr>
            <p:ph type="sldNum" idx="30"/>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7CB7BF8E-F7B3-47E8-839B-D989C0F18BD7}"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71"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Num" idx="31"/>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2743C9B7-5463-49C2-9DC9-35D2872FB902}"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73"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pic>
        <p:nvPicPr>
          <p:cNvPr id="474" name="Picture 4" descr="3.2 Digital Elevation Models | CHARIM"/>
          <p:cNvPicPr/>
          <p:nvPr/>
        </p:nvPicPr>
        <p:blipFill>
          <a:blip r:embed="rId1"/>
          <a:stretch/>
        </p:blipFill>
        <p:spPr>
          <a:xfrm>
            <a:off x="2484360" y="1989000"/>
            <a:ext cx="6490800" cy="4032000"/>
          </a:xfrm>
          <a:prstGeom prst="rect">
            <a:avLst/>
          </a:prstGeom>
          <a:ln w="0">
            <a:noFill/>
          </a:ln>
        </p:spPr>
      </p:pic>
      <p:sp>
        <p:nvSpPr>
          <p:cNvPr id="475" name="CaixaDeTexto 6"/>
          <p:cNvSpPr/>
          <p:nvPr/>
        </p:nvSpPr>
        <p:spPr>
          <a:xfrm>
            <a:off x="1343160" y="6354720"/>
            <a:ext cx="60987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Roboto Condensed"/>
              </a:rPr>
              <a:t>http://www.charim.net/datamanagement/32</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Num" idx="32"/>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E08824E5-A474-42EE-8ED3-653DCB1173C0}"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77"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478" name="CaixaDeTexto 6"/>
          <p:cNvSpPr/>
          <p:nvPr/>
        </p:nvSpPr>
        <p:spPr>
          <a:xfrm>
            <a:off x="1041480" y="5883120"/>
            <a:ext cx="748800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100" spc="-1" strike="noStrike">
                <a:solidFill>
                  <a:srgbClr val="000000"/>
                </a:solidFill>
                <a:latin typeface="Roboto Condensed"/>
              </a:rPr>
              <a:t>http://cartografia.salvador.ba.gov.br/index.php/menu-cartografia/cartografia-de-referencia</a:t>
            </a:r>
            <a:endParaRPr b="0" lang="pt-BR" sz="1100" spc="-1" strike="noStrike">
              <a:solidFill>
                <a:srgbClr val="000000"/>
              </a:solidFill>
              <a:latin typeface="Arial"/>
            </a:endParaRPr>
          </a:p>
        </p:txBody>
      </p:sp>
      <p:pic>
        <p:nvPicPr>
          <p:cNvPr id="479" name="Picture 2" descr=""/>
          <p:cNvPicPr/>
          <p:nvPr/>
        </p:nvPicPr>
        <p:blipFill>
          <a:blip r:embed="rId1"/>
          <a:stretch/>
        </p:blipFill>
        <p:spPr>
          <a:xfrm>
            <a:off x="6558120" y="2066760"/>
            <a:ext cx="5425560" cy="3619080"/>
          </a:xfrm>
          <a:prstGeom prst="rect">
            <a:avLst/>
          </a:prstGeom>
          <a:ln w="0">
            <a:noFill/>
          </a:ln>
        </p:spPr>
      </p:pic>
      <p:pic>
        <p:nvPicPr>
          <p:cNvPr id="480" name="Picture 4" descr=""/>
          <p:cNvPicPr/>
          <p:nvPr/>
        </p:nvPicPr>
        <p:blipFill>
          <a:blip r:embed="rId2"/>
          <a:stretch/>
        </p:blipFill>
        <p:spPr>
          <a:xfrm>
            <a:off x="1041480" y="2066760"/>
            <a:ext cx="5425560" cy="3619080"/>
          </a:xfrm>
          <a:prstGeom prst="rect">
            <a:avLst/>
          </a:prstGeom>
          <a:ln w="0">
            <a:noFill/>
          </a:ln>
        </p:spPr>
      </p:pic>
      <p:sp>
        <p:nvSpPr>
          <p:cNvPr id="481" name="CaixaDeTexto 8"/>
          <p:cNvSpPr/>
          <p:nvPr/>
        </p:nvSpPr>
        <p:spPr>
          <a:xfrm>
            <a:off x="6494400" y="1716120"/>
            <a:ext cx="118548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pt-BR" sz="1400" spc="-1" strike="noStrike">
                <a:solidFill>
                  <a:srgbClr val="000000"/>
                </a:solidFill>
                <a:latin typeface="Roboto Condensed"/>
                <a:ea typeface="Roboto Condensed"/>
              </a:rPr>
              <a:t>MDT </a:t>
            </a:r>
            <a:endParaRPr b="0" lang="pt-BR" sz="1400" spc="-1" strike="noStrike">
              <a:solidFill>
                <a:srgbClr val="000000"/>
              </a:solidFill>
              <a:latin typeface="Arial"/>
            </a:endParaRPr>
          </a:p>
        </p:txBody>
      </p:sp>
      <p:sp>
        <p:nvSpPr>
          <p:cNvPr id="482" name="CaixaDeTexto 9"/>
          <p:cNvSpPr/>
          <p:nvPr/>
        </p:nvSpPr>
        <p:spPr>
          <a:xfrm>
            <a:off x="952560" y="1757520"/>
            <a:ext cx="11840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pt-BR" sz="1400" spc="-1" strike="noStrike">
                <a:solidFill>
                  <a:srgbClr val="000000"/>
                </a:solidFill>
                <a:latin typeface="Roboto Condensed"/>
                <a:ea typeface="Roboto Condensed"/>
              </a:rPr>
              <a:t>MDS </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2.</a:t>
            </a:r>
            <a:br>
              <a:rPr sz="9600"/>
            </a:br>
            <a:r>
              <a:rPr b="1" lang="pt-BR" sz="5400" spc="-1" strike="noStrike">
                <a:solidFill>
                  <a:srgbClr val="ffffff"/>
                </a:solidFill>
                <a:latin typeface="Roboto Condensed"/>
                <a:ea typeface="Roboto Condensed"/>
              </a:rPr>
              <a:t>Obtenção de Dados</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 Box 1"/>
          <p:cNvSpPr/>
          <p:nvPr/>
        </p:nvSpPr>
        <p:spPr>
          <a:xfrm>
            <a:off x="1119240" y="2043000"/>
            <a:ext cx="7063920" cy="4158720"/>
          </a:xfrm>
          <a:prstGeom prst="rect">
            <a:avLst/>
          </a:prstGeom>
          <a:noFill/>
          <a:ln w="0">
            <a:noFill/>
          </a:ln>
        </p:spPr>
        <p:style>
          <a:lnRef idx="0"/>
          <a:fillRef idx="0"/>
          <a:effectRef idx="0"/>
          <a:fontRef idx="minor"/>
        </p:style>
        <p:txBody>
          <a:bodyPr lIns="90000" rIns="90000" tIns="45000" bIns="45000" anchor="t">
            <a:noAutofit/>
          </a:bodyPr>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2.1 Métodos de aquisição de dados</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 Topografia clássica</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 Uso de GNSS</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c) Fotogrametria</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d) Detecção remota</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LIDAR – Light Detection And Ranging (topografia e batimetria);</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SONAR – Sound Navigation and Ranging (batimetria).</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InSAR – Interferometric Synthetic Aperture Radar.</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
        <p:nvSpPr>
          <p:cNvPr id="485" name="PlaceHolder 1"/>
          <p:cNvSpPr>
            <a:spLocks noGrp="1"/>
          </p:cNvSpPr>
          <p:nvPr>
            <p:ph type="sldNum" idx="33"/>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C7E12BDF-080F-42EA-90A6-FF93F02E0230}"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86"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 Box 1"/>
          <p:cNvSpPr/>
          <p:nvPr/>
        </p:nvSpPr>
        <p:spPr>
          <a:xfrm>
            <a:off x="1055520" y="1773360"/>
            <a:ext cx="7065720" cy="4157280"/>
          </a:xfrm>
          <a:prstGeom prst="rect">
            <a:avLst/>
          </a:prstGeom>
          <a:noFill/>
          <a:ln w="0">
            <a:noFill/>
          </a:ln>
        </p:spPr>
        <p:style>
          <a:lnRef idx="0"/>
          <a:fillRef idx="0"/>
          <a:effectRef idx="0"/>
          <a:fontRef idx="minor"/>
        </p:style>
        <p:txBody>
          <a:bodyPr lIns="90000" rIns="90000" tIns="45000" bIns="45000" anchor="t">
            <a:noAutofit/>
          </a:bodyPr>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a) Topografia clássica</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
        <p:nvSpPr>
          <p:cNvPr id="488" name="PlaceHolder 1"/>
          <p:cNvSpPr>
            <a:spLocks noGrp="1"/>
          </p:cNvSpPr>
          <p:nvPr>
            <p:ph type="sldNum" idx="34"/>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4848C292-358E-461C-BDD4-5E5878D96974}"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89"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pic>
        <p:nvPicPr>
          <p:cNvPr id="490" name="Picture 6" descr="A Topcon anuncia o lançamento da nova Estação Total Robótica Série GT -  BIOMAP Engenharia"/>
          <p:cNvPicPr/>
          <p:nvPr/>
        </p:nvPicPr>
        <p:blipFill>
          <a:blip r:embed="rId1"/>
          <a:srcRect l="4832" t="0" r="0" b="0"/>
          <a:stretch/>
        </p:blipFill>
        <p:spPr>
          <a:xfrm>
            <a:off x="1055520" y="2739960"/>
            <a:ext cx="5673240" cy="3209400"/>
          </a:xfrm>
          <a:prstGeom prst="rect">
            <a:avLst/>
          </a:prstGeom>
          <a:ln w="0">
            <a:noFill/>
          </a:ln>
        </p:spPr>
      </p:pic>
      <p:sp>
        <p:nvSpPr>
          <p:cNvPr id="491" name="CaixaDeTexto 8"/>
          <p:cNvSpPr/>
          <p:nvPr/>
        </p:nvSpPr>
        <p:spPr>
          <a:xfrm>
            <a:off x="1055520" y="5999040"/>
            <a:ext cx="60973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Roboto Condensed"/>
              </a:rPr>
              <a:t>https://biomapengenharia.com.br/</a:t>
            </a:r>
            <a:endParaRPr b="0" lang="pt-BR" sz="1400" spc="-1" strike="noStrike">
              <a:solidFill>
                <a:srgbClr val="000000"/>
              </a:solidFill>
              <a:latin typeface="Arial"/>
            </a:endParaRPr>
          </a:p>
        </p:txBody>
      </p:sp>
      <p:pic>
        <p:nvPicPr>
          <p:cNvPr id="492" name="Picture 8" descr="CPE Tecnologia promove cursos de topografia no mês de julho - MundoGEO"/>
          <p:cNvPicPr/>
          <p:nvPr/>
        </p:nvPicPr>
        <p:blipFill>
          <a:blip r:embed="rId2"/>
          <a:stretch/>
        </p:blipFill>
        <p:spPr>
          <a:xfrm>
            <a:off x="6896160" y="2739960"/>
            <a:ext cx="5070240" cy="32094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 Box 1"/>
          <p:cNvSpPr/>
          <p:nvPr/>
        </p:nvSpPr>
        <p:spPr>
          <a:xfrm>
            <a:off x="1055520" y="1773360"/>
            <a:ext cx="10177200" cy="4157280"/>
          </a:xfrm>
          <a:prstGeom prst="rect">
            <a:avLst/>
          </a:prstGeom>
          <a:noFill/>
          <a:ln w="0">
            <a:noFill/>
          </a:ln>
        </p:spPr>
        <p:style>
          <a:lnRef idx="0"/>
          <a:fillRef idx="0"/>
          <a:effectRef idx="0"/>
          <a:fontRef idx="minor"/>
        </p:style>
        <p:txBody>
          <a:bodyPr lIns="90000" rIns="90000" tIns="45000" bIns="45000" anchor="t">
            <a:noAutofit/>
          </a:bodyPr>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b) Sistema Global de Navegação por Satélite ou </a:t>
            </a:r>
            <a:r>
              <a:rPr b="1" i="1" lang="pt-BR" sz="1800" spc="-1" strike="noStrike">
                <a:solidFill>
                  <a:srgbClr val="000000"/>
                </a:solidFill>
                <a:latin typeface="Roboto Condensed"/>
                <a:ea typeface="Roboto Condensed"/>
              </a:rPr>
              <a:t>Global Navigation Satellite </a:t>
            </a:r>
            <a:r>
              <a:rPr b="1" lang="pt-BR" sz="1800" spc="-1" strike="noStrike">
                <a:solidFill>
                  <a:srgbClr val="000000"/>
                </a:solidFill>
                <a:latin typeface="Roboto Condensed"/>
                <a:ea typeface="Roboto Condensed"/>
              </a:rPr>
              <a:t>System (GNSS)</a:t>
            </a:r>
            <a:endParaRPr b="0" lang="pt-BR" sz="1800" spc="-1" strike="noStrike">
              <a:solidFill>
                <a:srgbClr val="000000"/>
              </a:solidFill>
              <a:latin typeface="Arial"/>
            </a:endParaRPr>
          </a:p>
          <a:p>
            <a:pPr>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marL="285840" indent="-285840">
              <a:lnSpc>
                <a:spcPct val="15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Consistem em sistemas de posicionamento por satélites artificiais.</a:t>
            </a:r>
            <a:endParaRPr b="0" lang="pt-BR" sz="1800" spc="-1" strike="noStrike">
              <a:solidFill>
                <a:srgbClr val="000000"/>
              </a:solidFill>
              <a:latin typeface="Arial"/>
            </a:endParaRPr>
          </a:p>
          <a:p>
            <a:pPr marL="285840" indent="-285840">
              <a:lnSpc>
                <a:spcPct val="15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Para conseguir coordenar com eficiência um sistema global de localização são necessários pelo menos 24 satélites, fornecendo uma possível interação do receptor com pelo menos 4 satélites para reconhecimento de sua posição. Os satélites emitem continuamente um sinal de rádio, permitindo aos receptores o cálculo de sua posição.</a:t>
            </a:r>
            <a:endParaRPr b="0" lang="pt-BR" sz="1800" spc="-1" strike="noStrike">
              <a:solidFill>
                <a:srgbClr val="000000"/>
              </a:solidFill>
              <a:latin typeface="Arial"/>
            </a:endParaRPr>
          </a:p>
          <a:p>
            <a:pPr marL="285840" indent="-285840">
              <a:lnSpc>
                <a:spcPct val="15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São exemplos de Sistemas Globais de Navegação além do </a:t>
            </a:r>
            <a:r>
              <a:rPr b="0" i="1" lang="pt-BR" sz="1800" spc="-1" strike="noStrike">
                <a:solidFill>
                  <a:srgbClr val="000000"/>
                </a:solidFill>
                <a:latin typeface="Roboto Condensed"/>
                <a:ea typeface="Roboto Condensed"/>
              </a:rPr>
              <a:t>Global Positioning System </a:t>
            </a:r>
            <a:r>
              <a:rPr b="0" lang="pt-BR" sz="1800" spc="-1" strike="noStrike">
                <a:solidFill>
                  <a:srgbClr val="000000"/>
                </a:solidFill>
                <a:latin typeface="Roboto Condensed"/>
                <a:ea typeface="Roboto Condensed"/>
              </a:rPr>
              <a:t>(GPS), o sistema russo GLONASS, o europeu GALILEO e o chinês BEIDOU.</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
        <p:nvSpPr>
          <p:cNvPr id="494" name="PlaceHolder 1"/>
          <p:cNvSpPr>
            <a:spLocks noGrp="1"/>
          </p:cNvSpPr>
          <p:nvPr>
            <p:ph type="sldNum" idx="35"/>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AD702789-DA83-4E7E-A5BF-60DD0F61EE11}"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495"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6167E60-D91F-4FF9-85F2-3CCA8F956705}"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213" name="PlaceHolder 1"/>
          <p:cNvSpPr>
            <a:spLocks noGrp="1"/>
          </p:cNvSpPr>
          <p:nvPr>
            <p:ph/>
          </p:nvPr>
        </p:nvSpPr>
        <p:spPr>
          <a:xfrm>
            <a:off x="922320" y="2133720"/>
            <a:ext cx="10693080" cy="3095280"/>
          </a:xfrm>
          <a:prstGeom prst="rect">
            <a:avLst/>
          </a:prstGeom>
          <a:noFill/>
          <a:ln w="0">
            <a:noFill/>
          </a:ln>
        </p:spPr>
        <p:txBody>
          <a:bodyPr numCol="1" spcCol="0" tIns="91440" bIns="91440" anchor="t">
            <a:noAutofit/>
          </a:bodyPr>
          <a:p>
            <a:pPr marL="457200" indent="-457200" algn="just">
              <a:lnSpc>
                <a:spcPct val="100000"/>
              </a:lnSpc>
              <a:buClr>
                <a:srgbClr val="000000"/>
              </a:buClr>
              <a:buFont typeface="Symbol" charset="2"/>
              <a:buChar char=""/>
            </a:pPr>
            <a:r>
              <a:rPr b="0" lang="pt-BR" sz="2800" spc="-1" strike="noStrike">
                <a:solidFill>
                  <a:srgbClr val="000000"/>
                </a:solidFill>
                <a:latin typeface="Roboto Condensed"/>
                <a:ea typeface="Arial Unicode MS"/>
              </a:rPr>
              <a:t>Discutir as aplicações da representação do relevo na arquitetura, engenharia e urbanismo;</a:t>
            </a:r>
            <a:endParaRPr b="0" lang="pt-BR" sz="2800" spc="-1" strike="noStrike">
              <a:solidFill>
                <a:srgbClr val="000000"/>
              </a:solidFill>
              <a:latin typeface="Roboto Condensed"/>
            </a:endParaRPr>
          </a:p>
          <a:p>
            <a:pPr indent="0" algn="just">
              <a:lnSpc>
                <a:spcPct val="100000"/>
              </a:lnSpc>
              <a:buNone/>
            </a:pPr>
            <a:endParaRPr b="0" lang="pt-BR" sz="2800" spc="-1" strike="noStrike">
              <a:solidFill>
                <a:srgbClr val="000000"/>
              </a:solidFill>
              <a:latin typeface="Roboto Condensed"/>
            </a:endParaRPr>
          </a:p>
          <a:p>
            <a:pPr marL="457200" indent="-457200" algn="just">
              <a:lnSpc>
                <a:spcPct val="100000"/>
              </a:lnSpc>
              <a:buClr>
                <a:srgbClr val="000000"/>
              </a:buClr>
              <a:buFont typeface="Symbol" charset="2"/>
              <a:buChar char=""/>
            </a:pPr>
            <a:r>
              <a:rPr b="0" lang="pt-BR" sz="2800" spc="-1" strike="noStrike">
                <a:solidFill>
                  <a:srgbClr val="000000"/>
                </a:solidFill>
                <a:latin typeface="Roboto Condensed"/>
                <a:ea typeface="Arial Unicode MS"/>
              </a:rPr>
              <a:t>Compartilhar conhecimento a respeitos do principais elementos gráficos de representação da altimetria: as curvas de nível e os perfis.</a:t>
            </a:r>
            <a:endParaRPr b="0" lang="pt-BR" sz="2800" spc="-1" strike="noStrike">
              <a:solidFill>
                <a:srgbClr val="000000"/>
              </a:solidFill>
              <a:latin typeface="Roboto Condensed"/>
            </a:endParaRPr>
          </a:p>
        </p:txBody>
      </p:sp>
      <p:sp>
        <p:nvSpPr>
          <p:cNvPr id="214"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3000" spc="-1" strike="noStrike">
                <a:solidFill>
                  <a:srgbClr val="454f5b"/>
                </a:solidFill>
                <a:latin typeface="Roboto Condensed"/>
                <a:ea typeface="Roboto Condensed"/>
              </a:rPr>
              <a:t>Objetivo</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2A7180F-1029-4772-959E-F6C4AD31A1B4}" type="slidenum">
              <a:rPr b="0" lang="pt-BR" sz="1400" spc="-1" strike="noStrike">
                <a:solidFill>
                  <a:srgbClr val="000000"/>
                </a:solidFill>
                <a:latin typeface="Roboto Condensed"/>
              </a:rPr>
              <a:t>&lt;número&gt;</a:t>
            </a:fld>
            <a:endParaRPr b="0" lang="pt-BR" sz="1400" spc="-1" strike="noStrike">
              <a:solidFill>
                <a:srgbClr val="000000"/>
              </a:solidFill>
              <a:latin typeface="Arial"/>
            </a:endParaRPr>
          </a:p>
        </p:txBody>
      </p:sp>
      <p:pic>
        <p:nvPicPr>
          <p:cNvPr id="497" name="Picture 2" descr="http://www.geote.ch/temp/img/aerial-photography-plane.jpg"/>
          <p:cNvPicPr/>
          <p:nvPr/>
        </p:nvPicPr>
        <p:blipFill>
          <a:blip r:embed="rId1"/>
          <a:stretch/>
        </p:blipFill>
        <p:spPr>
          <a:xfrm>
            <a:off x="7464600" y="3487680"/>
            <a:ext cx="3569760" cy="2538000"/>
          </a:xfrm>
          <a:prstGeom prst="rect">
            <a:avLst/>
          </a:prstGeom>
          <a:ln w="0">
            <a:noFill/>
          </a:ln>
        </p:spPr>
      </p:pic>
      <p:pic>
        <p:nvPicPr>
          <p:cNvPr id="498" name="Picture 6" descr="http://www.aerosat.com.br/aero/voo_faixa.jpg"/>
          <p:cNvPicPr/>
          <p:nvPr/>
        </p:nvPicPr>
        <p:blipFill>
          <a:blip r:embed="rId2"/>
          <a:stretch/>
        </p:blipFill>
        <p:spPr>
          <a:xfrm>
            <a:off x="3878280" y="3546360"/>
            <a:ext cx="3417480" cy="2501640"/>
          </a:xfrm>
          <a:prstGeom prst="rect">
            <a:avLst/>
          </a:prstGeom>
          <a:ln w="0">
            <a:noFill/>
          </a:ln>
        </p:spPr>
      </p:pic>
      <p:pic>
        <p:nvPicPr>
          <p:cNvPr id="499" name="Picture 8" descr="http://www.aerosat.com.br/aero/faixas_voo.jpg"/>
          <p:cNvPicPr/>
          <p:nvPr/>
        </p:nvPicPr>
        <p:blipFill>
          <a:blip r:embed="rId3"/>
          <a:stretch/>
        </p:blipFill>
        <p:spPr>
          <a:xfrm>
            <a:off x="1217520" y="3448080"/>
            <a:ext cx="2491920" cy="2601720"/>
          </a:xfrm>
          <a:prstGeom prst="rect">
            <a:avLst/>
          </a:prstGeom>
          <a:ln w="0">
            <a:noFill/>
          </a:ln>
        </p:spPr>
      </p:pic>
      <p:sp>
        <p:nvSpPr>
          <p:cNvPr id="500" name="PlaceHolder 1"/>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sp>
        <p:nvSpPr>
          <p:cNvPr id="501" name="CaixaDeTexto 9"/>
          <p:cNvSpPr/>
          <p:nvPr/>
        </p:nvSpPr>
        <p:spPr>
          <a:xfrm>
            <a:off x="1063800" y="1827360"/>
            <a:ext cx="6098760" cy="54684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pt-BR" sz="2000" spc="-1" strike="noStrike">
                <a:solidFill>
                  <a:srgbClr val="000000"/>
                </a:solidFill>
                <a:latin typeface="Roboto Condensed"/>
                <a:ea typeface="Roboto Condensed"/>
              </a:rPr>
              <a:t>c) Fotogrametria</a:t>
            </a:r>
            <a:endParaRPr b="0" lang="pt-BR" sz="2000" spc="-1" strike="noStrike">
              <a:solidFill>
                <a:srgbClr val="000000"/>
              </a:solidFill>
              <a:latin typeface="Arial"/>
            </a:endParaRPr>
          </a:p>
        </p:txBody>
      </p:sp>
      <p:sp>
        <p:nvSpPr>
          <p:cNvPr id="502" name="CaixaDeTexto 11"/>
          <p:cNvSpPr/>
          <p:nvPr/>
        </p:nvSpPr>
        <p:spPr>
          <a:xfrm>
            <a:off x="1108080" y="2489040"/>
            <a:ext cx="10215360" cy="10486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pt-BR" sz="1400" spc="-1" strike="noStrike">
                <a:solidFill>
                  <a:srgbClr val="000000"/>
                </a:solidFill>
                <a:latin typeface="Roboto Condensed"/>
                <a:ea typeface="Roboto Condensed"/>
              </a:rPr>
              <a:t>A Aerofotogrametria refere-se às operações fotogramétricas realizadas com fotografias da superfície terrestre obtidas por uma câmara de precisão acoplada em uma aeronave, com o eixo ótico do sistema de lentes mais próximo da vertical possível.</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F6B27EFA-8DB1-4DD9-AA0B-F9D8F9C921B0}"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sp>
        <p:nvSpPr>
          <p:cNvPr id="504" name="Espaço Reservado para Texto 4"/>
          <p:cNvSpPr/>
          <p:nvPr/>
        </p:nvSpPr>
        <p:spPr>
          <a:xfrm>
            <a:off x="1131840" y="150840"/>
            <a:ext cx="10593000" cy="801360"/>
          </a:xfrm>
          <a:prstGeom prst="rect">
            <a:avLst/>
          </a:prstGeom>
          <a:noFill/>
          <a:ln w="0">
            <a:noFill/>
          </a:ln>
        </p:spPr>
        <p:style>
          <a:lnRef idx="0"/>
          <a:fillRef idx="0"/>
          <a:effectRef idx="0"/>
          <a:fontRef idx="minor"/>
        </p:style>
        <p:txBody>
          <a:bodyPr lIns="90000" rIns="90000" tIns="45000" bIns="45000" anchor="t">
            <a:noAutofit/>
          </a:bodyPr>
          <a:p>
            <a:pPr algn="just">
              <a:lnSpc>
                <a:spcPct val="150000"/>
              </a:lnSpc>
            </a:pPr>
            <a:r>
              <a:rPr b="1" lang="pt-BR" sz="2400" spc="-1" strike="noStrike">
                <a:solidFill>
                  <a:srgbClr val="000000"/>
                </a:solidFill>
                <a:latin typeface="Roboto Condensed"/>
                <a:ea typeface="Roboto Condensed"/>
              </a:rPr>
              <a:t>Fotogrametria Aérea ou Aerofotogrametria</a:t>
            </a:r>
            <a:endParaRPr b="0" lang="pt-BR" sz="2400" spc="-1" strike="noStrike">
              <a:solidFill>
                <a:srgbClr val="000000"/>
              </a:solidFill>
              <a:latin typeface="Arial"/>
            </a:endParaRPr>
          </a:p>
        </p:txBody>
      </p:sp>
      <p:pic>
        <p:nvPicPr>
          <p:cNvPr id="505" name="Picture 4" descr="http://www.esteio.com.br/imagens/CobB.gif"/>
          <p:cNvPicPr/>
          <p:nvPr/>
        </p:nvPicPr>
        <p:blipFill>
          <a:blip r:embed="rId1"/>
          <a:stretch/>
        </p:blipFill>
        <p:spPr>
          <a:xfrm>
            <a:off x="1052640" y="1117440"/>
            <a:ext cx="2960280" cy="1696680"/>
          </a:xfrm>
          <a:prstGeom prst="rect">
            <a:avLst/>
          </a:prstGeom>
          <a:ln w="0">
            <a:noFill/>
          </a:ln>
        </p:spPr>
      </p:pic>
      <p:pic>
        <p:nvPicPr>
          <p:cNvPr id="506" name="Picture 6" descr="ortofotos"/>
          <p:cNvPicPr/>
          <p:nvPr/>
        </p:nvPicPr>
        <p:blipFill>
          <a:blip r:embed="rId2"/>
          <a:stretch/>
        </p:blipFill>
        <p:spPr>
          <a:xfrm>
            <a:off x="4772160" y="1282680"/>
            <a:ext cx="2328480" cy="4752720"/>
          </a:xfrm>
          <a:prstGeom prst="rect">
            <a:avLst/>
          </a:prstGeom>
          <a:ln w="0">
            <a:noFill/>
          </a:ln>
        </p:spPr>
      </p:pic>
      <p:pic>
        <p:nvPicPr>
          <p:cNvPr id="507" name="Picture 8" descr="Esquema del recubrimiento"/>
          <p:cNvPicPr/>
          <p:nvPr/>
        </p:nvPicPr>
        <p:blipFill>
          <a:blip r:embed="rId3"/>
          <a:stretch/>
        </p:blipFill>
        <p:spPr>
          <a:xfrm>
            <a:off x="1413000" y="3206880"/>
            <a:ext cx="2314080" cy="3457080"/>
          </a:xfrm>
          <a:prstGeom prst="rect">
            <a:avLst/>
          </a:prstGeom>
          <a:ln w="0">
            <a:noFill/>
          </a:ln>
        </p:spPr>
      </p:pic>
      <p:pic>
        <p:nvPicPr>
          <p:cNvPr id="508" name="Picture 2" descr=""/>
          <p:cNvPicPr/>
          <p:nvPr/>
        </p:nvPicPr>
        <p:blipFill>
          <a:blip r:embed="rId4"/>
          <a:stretch/>
        </p:blipFill>
        <p:spPr>
          <a:xfrm>
            <a:off x="7332840" y="1174680"/>
            <a:ext cx="3598560" cy="41050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Text Box 3"/>
          <p:cNvSpPr/>
          <p:nvPr/>
        </p:nvSpPr>
        <p:spPr>
          <a:xfrm>
            <a:off x="9539280" y="642636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2F0D2BA-7981-41A6-AFF5-6B1A304CB2BE}" type="slidenum">
              <a:rPr b="0" lang="pt-BR" sz="1800" spc="-1" strike="noStrike">
                <a:solidFill>
                  <a:srgbClr val="000000"/>
                </a:solidFill>
                <a:latin typeface="Roboto Condensed"/>
              </a:rPr>
              <a:t>&lt;número&gt;</a:t>
            </a:fld>
            <a:endParaRPr b="0" lang="pt-BR" sz="1800" spc="-1" strike="noStrike">
              <a:solidFill>
                <a:srgbClr val="000000"/>
              </a:solidFill>
              <a:latin typeface="Arial"/>
            </a:endParaRPr>
          </a:p>
        </p:txBody>
      </p:sp>
      <p:grpSp>
        <p:nvGrpSpPr>
          <p:cNvPr id="510" name="Grupo 16"/>
          <p:cNvGrpSpPr/>
          <p:nvPr/>
        </p:nvGrpSpPr>
        <p:grpSpPr>
          <a:xfrm>
            <a:off x="5977080" y="3700440"/>
            <a:ext cx="5104800" cy="2711160"/>
            <a:chOff x="5977080" y="3700440"/>
            <a:chExt cx="5104800" cy="2711160"/>
          </a:xfrm>
        </p:grpSpPr>
        <p:sp>
          <p:nvSpPr>
            <p:cNvPr id="511" name="Retângulo 6"/>
            <p:cNvSpPr/>
            <p:nvPr/>
          </p:nvSpPr>
          <p:spPr>
            <a:xfrm>
              <a:off x="6199200" y="3703680"/>
              <a:ext cx="4882680" cy="2507760"/>
            </a:xfrm>
            <a:prstGeom prst="rect">
              <a:avLst/>
            </a:prstGeom>
            <a:solidFill>
              <a:schemeClr val="bg1"/>
            </a:solidFill>
            <a:ln>
              <a:solidFill>
                <a:srgbClr val="364b7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rgbClr val="000000"/>
                </a:solidFill>
                <a:latin typeface="Arial"/>
              </a:endParaRPr>
            </a:p>
          </p:txBody>
        </p:sp>
        <p:graphicFrame>
          <p:nvGraphicFramePr>
            <p:cNvPr id="512" name="Object 2"/>
            <p:cNvGraphicFramePr/>
            <p:nvPr/>
          </p:nvGraphicFramePr>
          <p:xfrm>
            <a:off x="5977080" y="3700440"/>
            <a:ext cx="4957560" cy="2711160"/>
          </p:xfrm>
          <a:graphic>
            <a:graphicData uri="http://schemas.openxmlformats.org/presentationml/2006/ole">
              <p:oleObj r:id="rId1" spid="">
                <p:embed/>
                <p:pic>
                  <p:nvPicPr>
                    <p:cNvPr id="513" name="Object 2" descr=""/>
                    <p:cNvPicPr/>
                    <p:nvPr/>
                  </p:nvPicPr>
                  <p:blipFill>
                    <a:blip r:embed="rId2"/>
                    <a:stretch/>
                  </p:blipFill>
                  <p:spPr>
                    <a:xfrm>
                      <a:off x="5977080" y="3700440"/>
                      <a:ext cx="4957560" cy="2711160"/>
                    </a:xfrm>
                    <a:prstGeom prst="rect">
                      <a:avLst/>
                    </a:prstGeom>
                    <a:ln w="0">
                      <a:noFill/>
                    </a:ln>
                  </p:spPr>
                </p:pic>
              </p:oleObj>
            </a:graphicData>
          </a:graphic>
        </p:graphicFrame>
      </p:grpSp>
      <p:sp>
        <p:nvSpPr>
          <p:cNvPr id="514" name="Text Box 8"/>
          <p:cNvSpPr/>
          <p:nvPr/>
        </p:nvSpPr>
        <p:spPr>
          <a:xfrm>
            <a:off x="6154560" y="2506680"/>
            <a:ext cx="4000320" cy="851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Produtos Vetoriais: </a:t>
            </a:r>
            <a:endParaRPr b="0" lang="pt-BR" sz="2000" spc="-1" strike="noStrike">
              <a:solidFill>
                <a:srgbClr val="000000"/>
              </a:solidFill>
              <a:latin typeface="Arial"/>
            </a:endParaRPr>
          </a:p>
          <a:p>
            <a:pPr lvl="1" marL="85680" indent="9360">
              <a:lnSpc>
                <a:spcPct val="100000"/>
              </a:lnSpc>
              <a:spcBef>
                <a:spcPts val="1199"/>
              </a:spcBef>
              <a:buClr>
                <a:srgbClr val="000000"/>
              </a:buClr>
              <a:buFont typeface="Arial"/>
              <a:buChar char="•"/>
            </a:pPr>
            <a:r>
              <a:rPr b="0" lang="pt-BR" sz="2000" spc="-1" strike="noStrike">
                <a:solidFill>
                  <a:srgbClr val="000000"/>
                </a:solidFill>
                <a:latin typeface="Arial"/>
                <a:ea typeface="Roboto Condensed"/>
              </a:rPr>
              <a:t> </a:t>
            </a:r>
            <a:r>
              <a:rPr b="0" lang="pt-BR" sz="2000" spc="-1" strike="noStrike">
                <a:solidFill>
                  <a:srgbClr val="000000"/>
                </a:solidFill>
                <a:latin typeface="Roboto Condensed"/>
                <a:ea typeface="Roboto Condensed"/>
              </a:rPr>
              <a:t>Plantas, Cartas e Mapas</a:t>
            </a:r>
            <a:endParaRPr b="0" lang="pt-BR" sz="2000" spc="-1" strike="noStrike">
              <a:solidFill>
                <a:srgbClr val="000000"/>
              </a:solidFill>
              <a:latin typeface="Arial"/>
            </a:endParaRPr>
          </a:p>
        </p:txBody>
      </p:sp>
      <p:pic>
        <p:nvPicPr>
          <p:cNvPr id="515" name="Picture 9" descr="Carta_Imagem"/>
          <p:cNvPicPr/>
          <p:nvPr/>
        </p:nvPicPr>
        <p:blipFill>
          <a:blip r:embed="rId3"/>
          <a:stretch/>
        </p:blipFill>
        <p:spPr>
          <a:xfrm>
            <a:off x="1785960" y="3422520"/>
            <a:ext cx="2850840" cy="3217680"/>
          </a:xfrm>
          <a:prstGeom prst="rect">
            <a:avLst/>
          </a:prstGeom>
          <a:ln w="0">
            <a:noFill/>
          </a:ln>
        </p:spPr>
      </p:pic>
      <p:sp>
        <p:nvSpPr>
          <p:cNvPr id="516" name="Text Box 11"/>
          <p:cNvSpPr/>
          <p:nvPr/>
        </p:nvSpPr>
        <p:spPr>
          <a:xfrm>
            <a:off x="1147680" y="2487600"/>
            <a:ext cx="5392440" cy="851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000000"/>
                </a:solidFill>
                <a:latin typeface="Roboto Condensed"/>
                <a:ea typeface="Roboto Condensed"/>
              </a:rPr>
              <a:t>Produtos </a:t>
            </a:r>
            <a:r>
              <a:rPr b="0" i="1" lang="pt-BR" sz="2000" spc="-1" strike="noStrike">
                <a:solidFill>
                  <a:srgbClr val="000000"/>
                </a:solidFill>
                <a:latin typeface="Roboto Condensed"/>
                <a:ea typeface="Roboto Condensed"/>
              </a:rPr>
              <a:t>Raster</a:t>
            </a:r>
            <a:r>
              <a:rPr b="0" lang="pt-BR" sz="2000" spc="-1" strike="noStrike">
                <a:solidFill>
                  <a:srgbClr val="000000"/>
                </a:solidFill>
                <a:latin typeface="Roboto Condensed"/>
                <a:ea typeface="Roboto Condensed"/>
              </a:rPr>
              <a:t>:</a:t>
            </a:r>
            <a:endParaRPr b="0" lang="pt-BR" sz="2000" spc="-1" strike="noStrike">
              <a:solidFill>
                <a:srgbClr val="000000"/>
              </a:solidFill>
              <a:latin typeface="Arial"/>
            </a:endParaRPr>
          </a:p>
          <a:p>
            <a:pPr lvl="1" marL="82440" indent="-216000">
              <a:lnSpc>
                <a:spcPct val="100000"/>
              </a:lnSpc>
              <a:spcBef>
                <a:spcPts val="1199"/>
              </a:spcBef>
              <a:buClr>
                <a:srgbClr val="000000"/>
              </a:buClr>
              <a:buFont typeface="Arial"/>
              <a:buChar char="•"/>
            </a:pPr>
            <a:r>
              <a:rPr b="1" lang="pt-BR" sz="2000" spc="-1" strike="noStrike">
                <a:solidFill>
                  <a:srgbClr val="000000"/>
                </a:solidFill>
                <a:latin typeface="Roboto Condensed"/>
                <a:ea typeface="Roboto Condensed"/>
              </a:rPr>
              <a:t> </a:t>
            </a:r>
            <a:r>
              <a:rPr b="0" lang="pt-BR" sz="2000" spc="-1" strike="noStrike">
                <a:solidFill>
                  <a:srgbClr val="000000"/>
                </a:solidFill>
                <a:latin typeface="Roboto Condensed"/>
                <a:ea typeface="Roboto Condensed"/>
              </a:rPr>
              <a:t>Ortofotos, ortofotocartas, mosaicos</a:t>
            </a:r>
            <a:endParaRPr b="0" lang="pt-BR" sz="2000" spc="-1" strike="noStrike">
              <a:solidFill>
                <a:srgbClr val="000000"/>
              </a:solidFill>
              <a:latin typeface="Arial"/>
            </a:endParaRPr>
          </a:p>
        </p:txBody>
      </p:sp>
      <p:sp>
        <p:nvSpPr>
          <p:cNvPr id="517" name="Retângulo 11"/>
          <p:cNvSpPr/>
          <p:nvPr/>
        </p:nvSpPr>
        <p:spPr>
          <a:xfrm>
            <a:off x="1373040" y="1763640"/>
            <a:ext cx="2020680" cy="683640"/>
          </a:xfrm>
          <a:prstGeom prst="rect">
            <a:avLst/>
          </a:prstGeom>
          <a:noFill/>
          <a:ln w="0">
            <a:noFill/>
          </a:ln>
        </p:spPr>
        <p:style>
          <a:lnRef idx="0"/>
          <a:fillRef idx="0"/>
          <a:effectRef idx="0"/>
          <a:fontRef idx="minor"/>
        </p:style>
        <p:txBody>
          <a:bodyPr wrap="none" lIns="90000" rIns="90000" tIns="45000" bIns="45000" anchor="t">
            <a:spAutoFit/>
          </a:bodyPr>
          <a:p>
            <a:pPr>
              <a:lnSpc>
                <a:spcPct val="150000"/>
              </a:lnSpc>
              <a:spcBef>
                <a:spcPts val="519"/>
              </a:spcBef>
            </a:pPr>
            <a:r>
              <a:rPr b="1" lang="pt-BR" sz="2600" spc="-1" strike="noStrike">
                <a:solidFill>
                  <a:srgbClr val="000000"/>
                </a:solidFill>
                <a:latin typeface="Roboto Condensed"/>
                <a:ea typeface="Roboto Condensed"/>
              </a:rPr>
              <a:t>Produtos Digitais</a:t>
            </a:r>
            <a:endParaRPr b="0" lang="pt-BR" sz="2600" spc="-1" strike="noStrike">
              <a:solidFill>
                <a:srgbClr val="000000"/>
              </a:solidFill>
              <a:latin typeface="Arial"/>
            </a:endParaRPr>
          </a:p>
        </p:txBody>
      </p:sp>
      <p:sp>
        <p:nvSpPr>
          <p:cNvPr id="518" name="PlaceHolder 1"/>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Num" idx="36"/>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4E111E3D-7453-46BA-B25C-9C5AAD8DF2B5}"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20"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sp>
        <p:nvSpPr>
          <p:cNvPr id="521" name="CaixaDeTexto 11"/>
          <p:cNvSpPr/>
          <p:nvPr/>
        </p:nvSpPr>
        <p:spPr>
          <a:xfrm>
            <a:off x="1063800" y="2330280"/>
            <a:ext cx="3231720" cy="29700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pt-BR" sz="1800" spc="-1" strike="noStrike">
                <a:solidFill>
                  <a:srgbClr val="202122"/>
                </a:solidFill>
                <a:latin typeface="Roboto Condensed"/>
              </a:rPr>
              <a:t>LIDAR</a:t>
            </a:r>
            <a:r>
              <a:rPr b="0" lang="pt-BR" sz="1800" spc="-1" strike="noStrike">
                <a:solidFill>
                  <a:srgbClr val="202122"/>
                </a:solidFill>
                <a:latin typeface="Roboto Condensed"/>
              </a:rPr>
              <a:t> (</a:t>
            </a:r>
            <a:r>
              <a:rPr b="0" i="1" lang="pt-BR" sz="1800" spc="-1" strike="noStrike">
                <a:solidFill>
                  <a:srgbClr val="202122"/>
                </a:solidFill>
                <a:latin typeface="Roboto Condensed"/>
              </a:rPr>
              <a:t>Light Detection And Ranging</a:t>
            </a:r>
            <a:r>
              <a:rPr b="0" lang="pt-BR" sz="1800" spc="-1" strike="noStrike">
                <a:solidFill>
                  <a:srgbClr val="202122"/>
                </a:solidFill>
                <a:latin typeface="Roboto Condensed"/>
              </a:rPr>
              <a:t>) é uma tecnologia óptica de detecção remota que mede propriedades da luz refletida permitindo a leitura de distância e outras informações de um objeto. </a:t>
            </a:r>
            <a:endParaRPr b="0" lang="pt-BR" sz="1800" spc="-1" strike="noStrike">
              <a:solidFill>
                <a:srgbClr val="000000"/>
              </a:solidFill>
              <a:latin typeface="Arial"/>
            </a:endParaRPr>
          </a:p>
        </p:txBody>
      </p:sp>
      <p:sp>
        <p:nvSpPr>
          <p:cNvPr id="522" name="CaixaDeTexto 13"/>
          <p:cNvSpPr/>
          <p:nvPr/>
        </p:nvSpPr>
        <p:spPr>
          <a:xfrm>
            <a:off x="1063800" y="1827360"/>
            <a:ext cx="6098760" cy="54684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pt-BR" sz="2000" spc="-1" strike="noStrike">
                <a:solidFill>
                  <a:srgbClr val="000000"/>
                </a:solidFill>
                <a:latin typeface="Roboto Condensed"/>
                <a:ea typeface="Roboto Condensed"/>
              </a:rPr>
              <a:t>d) Detecção remota</a:t>
            </a:r>
            <a:endParaRPr b="0" lang="pt-BR" sz="2000" spc="-1" strike="noStrike">
              <a:solidFill>
                <a:srgbClr val="000000"/>
              </a:solidFill>
              <a:latin typeface="Arial"/>
            </a:endParaRPr>
          </a:p>
        </p:txBody>
      </p:sp>
      <p:pic>
        <p:nvPicPr>
          <p:cNvPr id="523" name="Picture 6" descr="Scanners a laser | Leica Geosystems"/>
          <p:cNvPicPr/>
          <p:nvPr/>
        </p:nvPicPr>
        <p:blipFill>
          <a:blip r:embed="rId1"/>
          <a:stretch/>
        </p:blipFill>
        <p:spPr>
          <a:xfrm>
            <a:off x="4943520" y="2077920"/>
            <a:ext cx="6827400" cy="3596760"/>
          </a:xfrm>
          <a:prstGeom prst="rect">
            <a:avLst/>
          </a:prstGeom>
          <a:ln w="0">
            <a:noFill/>
          </a:ln>
        </p:spPr>
      </p:pic>
      <p:sp>
        <p:nvSpPr>
          <p:cNvPr id="524" name="CaixaDeTexto 16"/>
          <p:cNvSpPr/>
          <p:nvPr/>
        </p:nvSpPr>
        <p:spPr>
          <a:xfrm>
            <a:off x="7392960" y="5773680"/>
            <a:ext cx="45367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Roboto Condensed"/>
              </a:rPr>
              <a:t>https://leica-geosystems.com/pt-br/products/laser-scanners</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Rectangle 1"/>
          <p:cNvSpPr/>
          <p:nvPr/>
        </p:nvSpPr>
        <p:spPr>
          <a:xfrm>
            <a:off x="1682640" y="-100080"/>
            <a:ext cx="4881240" cy="1142640"/>
          </a:xfrm>
          <a:prstGeom prst="rect">
            <a:avLst/>
          </a:prstGeom>
          <a:noFill/>
          <a:ln w="0">
            <a:noFill/>
          </a:ln>
        </p:spPr>
        <p:style>
          <a:lnRef idx="0"/>
          <a:fillRef idx="0"/>
          <a:effectRef idx="0"/>
          <a:fontRef idx="minor"/>
        </p:style>
        <p:txBody>
          <a:bodyPr lIns="90000" rIns="90000" tIns="46800" bIns="46800" anchor="ctr">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rPr>
              <a:t>5.0. Principais definições</a:t>
            </a:r>
            <a:endParaRPr b="0" lang="pt-BR" sz="2400" spc="-1" strike="noStrike">
              <a:solidFill>
                <a:srgbClr val="000000"/>
              </a:solidFill>
              <a:latin typeface="Arial"/>
            </a:endParaRPr>
          </a:p>
        </p:txBody>
      </p:sp>
      <p:sp>
        <p:nvSpPr>
          <p:cNvPr id="526" name="Rectangle 4"/>
          <p:cNvSpPr/>
          <p:nvPr/>
        </p:nvSpPr>
        <p:spPr>
          <a:xfrm>
            <a:off x="-126360" y="6411960"/>
            <a:ext cx="4262400" cy="2455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a:solidFill>
                  <a:srgbClr val="000000"/>
                </a:solidFill>
                <a:latin typeface="Roboto Condensed"/>
              </a:rPr>
              <a:t>www. http://www.litholdoengenharia.com.br/laser-scanner-3d.php.com</a:t>
            </a:r>
            <a:endParaRPr b="0" lang="pt-BR" sz="1000" spc="-1" strike="noStrike">
              <a:solidFill>
                <a:srgbClr val="000000"/>
              </a:solidFill>
              <a:latin typeface="Arial"/>
            </a:endParaRPr>
          </a:p>
        </p:txBody>
      </p:sp>
      <p:sp>
        <p:nvSpPr>
          <p:cNvPr id="527" name="Text Box 6"/>
          <p:cNvSpPr/>
          <p:nvPr/>
        </p:nvSpPr>
        <p:spPr>
          <a:xfrm>
            <a:off x="9690120" y="633420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126B6C60-27A2-46A5-A584-D6FD30D276E5}"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pic>
        <p:nvPicPr>
          <p:cNvPr id="528" name="Picture 4" descr="Imagem do LEICA C10 "/>
          <p:cNvPicPr/>
          <p:nvPr/>
        </p:nvPicPr>
        <p:blipFill>
          <a:blip r:embed="rId1"/>
          <a:srcRect l="7315" t="3657" r="4892" b="3657"/>
          <a:stretch/>
        </p:blipFill>
        <p:spPr>
          <a:xfrm>
            <a:off x="222120" y="3454560"/>
            <a:ext cx="2712600" cy="2887200"/>
          </a:xfrm>
          <a:prstGeom prst="rect">
            <a:avLst/>
          </a:prstGeom>
          <a:ln w="0">
            <a:noFill/>
          </a:ln>
        </p:spPr>
      </p:pic>
      <p:pic>
        <p:nvPicPr>
          <p:cNvPr id="529" name="Picture 2" descr="Litholdo Engenharia - Consultoria 3D - Tecnologia LEICA C10 e Faro Focus 3D"/>
          <p:cNvPicPr/>
          <p:nvPr/>
        </p:nvPicPr>
        <p:blipFill>
          <a:blip r:embed="rId2"/>
          <a:stretch/>
        </p:blipFill>
        <p:spPr>
          <a:xfrm>
            <a:off x="2617920" y="1657440"/>
            <a:ext cx="1915920" cy="2498400"/>
          </a:xfrm>
          <a:prstGeom prst="rect">
            <a:avLst/>
          </a:prstGeom>
          <a:ln w="0">
            <a:noFill/>
          </a:ln>
        </p:spPr>
      </p:pic>
      <p:pic>
        <p:nvPicPr>
          <p:cNvPr id="530" name="Imagem 2" descr="Uma imagem contendo ao ar livre, edifício, grama, em pé&#10;&#10;Descrição gerada automaticamente"/>
          <p:cNvPicPr/>
          <p:nvPr/>
        </p:nvPicPr>
        <p:blipFill>
          <a:blip r:embed="rId3"/>
          <a:stretch/>
        </p:blipFill>
        <p:spPr>
          <a:xfrm>
            <a:off x="5297400" y="941400"/>
            <a:ext cx="4214520" cy="2356920"/>
          </a:xfrm>
          <a:prstGeom prst="rect">
            <a:avLst/>
          </a:prstGeom>
          <a:ln w="0">
            <a:noFill/>
          </a:ln>
        </p:spPr>
      </p:pic>
      <p:sp>
        <p:nvSpPr>
          <p:cNvPr id="531" name="CaixaDeTexto 2"/>
          <p:cNvSpPr/>
          <p:nvPr/>
        </p:nvSpPr>
        <p:spPr>
          <a:xfrm>
            <a:off x="9522000" y="2906640"/>
            <a:ext cx="2449080" cy="546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000000"/>
                </a:solidFill>
                <a:latin typeface="Roboto Condensed"/>
              </a:rPr>
              <a:t>https://www.embratop.com.br/site/laser-scanner-3d-e-um-olhar-sobre-o-futuro/</a:t>
            </a:r>
            <a:endParaRPr b="0" lang="pt-BR" sz="1000" spc="-1" strike="noStrike">
              <a:solidFill>
                <a:srgbClr val="000000"/>
              </a:solidFill>
              <a:latin typeface="Arial"/>
            </a:endParaRPr>
          </a:p>
        </p:txBody>
      </p:sp>
      <p:pic>
        <p:nvPicPr>
          <p:cNvPr id="532" name="Imagem 5" descr="Uma imagem contendo Diagrama&#10;&#10;Descrição gerada automaticamente"/>
          <p:cNvPicPr/>
          <p:nvPr/>
        </p:nvPicPr>
        <p:blipFill>
          <a:blip r:embed="rId4"/>
          <a:stretch/>
        </p:blipFill>
        <p:spPr>
          <a:xfrm>
            <a:off x="5294160" y="3452760"/>
            <a:ext cx="4279680" cy="3087360"/>
          </a:xfrm>
          <a:prstGeom prst="rect">
            <a:avLst/>
          </a:prstGeom>
          <a:ln w="0">
            <a:noFill/>
          </a:ln>
        </p:spPr>
      </p:pic>
      <p:sp>
        <p:nvSpPr>
          <p:cNvPr id="533" name="CaixaDeTexto 5"/>
          <p:cNvSpPr/>
          <p:nvPr/>
        </p:nvSpPr>
        <p:spPr>
          <a:xfrm>
            <a:off x="9569520" y="5818320"/>
            <a:ext cx="2518920" cy="698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000000"/>
                </a:solidFill>
                <a:latin typeface="Roboto Condensed"/>
              </a:rPr>
              <a:t>https://mundogeoconnect.com/2020/seminario-topografia-3d-e-laser-scanning-no-droneshow-e-mundogeo-connect-100-online-em-setembro/</a:t>
            </a:r>
            <a:endParaRPr b="0" lang="pt-BR" sz="1000" spc="-1" strike="noStrike">
              <a:solidFill>
                <a:srgbClr val="000000"/>
              </a:solidFill>
              <a:latin typeface="Arial"/>
            </a:endParaRPr>
          </a:p>
        </p:txBody>
      </p:sp>
      <p:sp>
        <p:nvSpPr>
          <p:cNvPr id="534" name="PlaceHolder 1"/>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Num" idx="37"/>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F292DD01-16D7-4852-B9F1-03345E97D5F5}"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36"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pic>
        <p:nvPicPr>
          <p:cNvPr id="537" name="Picture 4" descr="Resultado de imagem para Perfilamento a Laser ou 3D Laser Scanning"/>
          <p:cNvPicPr/>
          <p:nvPr/>
        </p:nvPicPr>
        <p:blipFill>
          <a:blip r:embed="rId1"/>
          <a:stretch/>
        </p:blipFill>
        <p:spPr>
          <a:xfrm>
            <a:off x="5087880" y="1803240"/>
            <a:ext cx="6497280" cy="4285800"/>
          </a:xfrm>
          <a:prstGeom prst="rect">
            <a:avLst/>
          </a:prstGeom>
          <a:ln w="0">
            <a:noFill/>
          </a:ln>
        </p:spPr>
      </p:pic>
      <p:pic>
        <p:nvPicPr>
          <p:cNvPr id="538" name="Picture 6" descr="https://www.siga-sc.com/wp-content/uploads/2019/01/lidar-1024x901.png"/>
          <p:cNvPicPr/>
          <p:nvPr/>
        </p:nvPicPr>
        <p:blipFill>
          <a:blip r:embed="rId2"/>
          <a:srcRect l="0" t="0" r="7207" b="0"/>
          <a:stretch/>
        </p:blipFill>
        <p:spPr>
          <a:xfrm>
            <a:off x="766800" y="2205000"/>
            <a:ext cx="3676320" cy="34826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Num" idx="38"/>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E4AA51D2-EA64-4157-9E22-AEB5E3873A28}"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40"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pic>
        <p:nvPicPr>
          <p:cNvPr id="541" name="Picture 4" descr="Nuvem de Pontos"/>
          <p:cNvPicPr/>
          <p:nvPr/>
        </p:nvPicPr>
        <p:blipFill>
          <a:blip r:embed="rId1"/>
          <a:stretch/>
        </p:blipFill>
        <p:spPr>
          <a:xfrm>
            <a:off x="1074600" y="1984320"/>
            <a:ext cx="6516360" cy="4343040"/>
          </a:xfrm>
          <a:prstGeom prst="rect">
            <a:avLst/>
          </a:prstGeom>
          <a:ln w="0">
            <a:noFill/>
          </a:ln>
        </p:spPr>
      </p:pic>
      <p:sp>
        <p:nvSpPr>
          <p:cNvPr id="542" name="CaixaDeTexto 9"/>
          <p:cNvSpPr/>
          <p:nvPr/>
        </p:nvSpPr>
        <p:spPr>
          <a:xfrm>
            <a:off x="7785000" y="4727520"/>
            <a:ext cx="3322440" cy="1581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pt-BR" sz="1400" spc="-1" strike="noStrike">
                <a:solidFill>
                  <a:srgbClr val="333333"/>
                </a:solidFill>
                <a:latin typeface="Roboto Condensed"/>
              </a:rPr>
              <a:t>Coleta de dados do aerolevantamento por Sistema de Perfilamento à Laser nos 415 Km2 da área continental, insular e adjacências, sobrevoada por uma aeronave equipada com sensor laser RIEGL modelo VQ480 e câmera digital PhaseOne modelo IXU 1000-R</a:t>
            </a:r>
            <a:endParaRPr b="0" lang="pt-BR" sz="1400" spc="-1" strike="noStrike">
              <a:solidFill>
                <a:srgbClr val="000000"/>
              </a:solidFill>
              <a:latin typeface="Arial"/>
            </a:endParaRPr>
          </a:p>
        </p:txBody>
      </p:sp>
      <p:sp>
        <p:nvSpPr>
          <p:cNvPr id="543" name="CaixaDeTexto 7"/>
          <p:cNvSpPr/>
          <p:nvPr/>
        </p:nvSpPr>
        <p:spPr>
          <a:xfrm>
            <a:off x="1066680" y="6356520"/>
            <a:ext cx="748800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100" spc="-1" strike="noStrike">
                <a:solidFill>
                  <a:srgbClr val="000000"/>
                </a:solidFill>
                <a:latin typeface="Roboto Condensed"/>
              </a:rPr>
              <a:t>http://cartografia.salvador.ba.gov.br</a:t>
            </a:r>
            <a:endParaRPr b="0" lang="pt-B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 Box 1"/>
          <p:cNvSpPr/>
          <p:nvPr/>
        </p:nvSpPr>
        <p:spPr>
          <a:xfrm>
            <a:off x="1055520" y="1881360"/>
            <a:ext cx="3949200" cy="14029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2.2. Modelos para aquisição de dados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 Rede regular de pontos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 Rede Irregular de triângulos</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
        <p:nvSpPr>
          <p:cNvPr id="545" name="PlaceHolder 1"/>
          <p:cNvSpPr>
            <a:spLocks noGrp="1"/>
          </p:cNvSpPr>
          <p:nvPr>
            <p:ph type="sldNum" idx="39"/>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C486AE7A-D140-4DB9-A6AE-96DB569588D9}"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46"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2.0. Obtenção de Dados</a:t>
            </a:r>
            <a:endParaRPr b="0" lang="pt-BR" sz="2800" spc="-1" strike="noStrike">
              <a:solidFill>
                <a:srgbClr val="000000"/>
              </a:solidFill>
              <a:latin typeface="Arial"/>
            </a:endParaRPr>
          </a:p>
        </p:txBody>
      </p:sp>
      <p:pic>
        <p:nvPicPr>
          <p:cNvPr id="547" name="Picture 2" descr=""/>
          <p:cNvPicPr/>
          <p:nvPr/>
        </p:nvPicPr>
        <p:blipFill>
          <a:blip r:embed="rId1"/>
          <a:stretch/>
        </p:blipFill>
        <p:spPr>
          <a:xfrm>
            <a:off x="934920" y="3476520"/>
            <a:ext cx="5308200" cy="2015640"/>
          </a:xfrm>
          <a:prstGeom prst="rect">
            <a:avLst/>
          </a:prstGeom>
          <a:ln w="0">
            <a:noFill/>
          </a:ln>
        </p:spPr>
      </p:pic>
      <p:pic>
        <p:nvPicPr>
          <p:cNvPr id="548" name="Picture 4" descr=""/>
          <p:cNvPicPr/>
          <p:nvPr/>
        </p:nvPicPr>
        <p:blipFill>
          <a:blip r:embed="rId2"/>
          <a:stretch/>
        </p:blipFill>
        <p:spPr>
          <a:xfrm>
            <a:off x="6243480" y="3494160"/>
            <a:ext cx="5846400" cy="2126880"/>
          </a:xfrm>
          <a:prstGeom prst="rect">
            <a:avLst/>
          </a:prstGeom>
          <a:ln w="0">
            <a:noFill/>
          </a:ln>
        </p:spPr>
      </p:pic>
      <p:sp>
        <p:nvSpPr>
          <p:cNvPr id="549" name="CaixaDeTexto 7"/>
          <p:cNvSpPr/>
          <p:nvPr/>
        </p:nvSpPr>
        <p:spPr>
          <a:xfrm>
            <a:off x="922320" y="6384960"/>
            <a:ext cx="60973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Roboto Condensed"/>
              </a:rPr>
              <a:t>https://metrica.zendesk.com/</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3.</a:t>
            </a:r>
            <a:br>
              <a:rPr sz="9600"/>
            </a:br>
            <a:r>
              <a:rPr b="1" lang="pt-BR" sz="5400" spc="-1" strike="noStrike">
                <a:solidFill>
                  <a:srgbClr val="ffffff"/>
                </a:solidFill>
                <a:latin typeface="Roboto Condensed"/>
                <a:ea typeface="Roboto Condensed"/>
              </a:rPr>
              <a:t>Processos de Elaboração</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Num" idx="40"/>
          </p:nvPr>
        </p:nvSpPr>
        <p:spPr>
          <a:xfrm>
            <a:off x="11712600" y="6356520"/>
            <a:ext cx="47916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A1268999-76AA-4B54-A7E7-25B00D1FB636}"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52"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3.0. Processo de Elaboração</a:t>
            </a:r>
            <a:endParaRPr b="0" lang="pt-BR" sz="2800" spc="-1" strike="noStrike">
              <a:solidFill>
                <a:srgbClr val="000000"/>
              </a:solidFill>
              <a:latin typeface="Arial"/>
            </a:endParaRPr>
          </a:p>
        </p:txBody>
      </p:sp>
      <p:pic>
        <p:nvPicPr>
          <p:cNvPr id="553" name="Picture 2" descr="Interpolação das curvas de nível no programa Surfer 8.0 através de imagens  do Google Earth - PDF Free Download"/>
          <p:cNvPicPr/>
          <p:nvPr/>
        </p:nvPicPr>
        <p:blipFill>
          <a:blip r:embed="rId1"/>
          <a:stretch/>
        </p:blipFill>
        <p:spPr>
          <a:xfrm>
            <a:off x="1036800" y="2139840"/>
            <a:ext cx="4914720" cy="4581000"/>
          </a:xfrm>
          <a:prstGeom prst="rect">
            <a:avLst/>
          </a:prstGeom>
          <a:ln w="0">
            <a:noFill/>
          </a:ln>
        </p:spPr>
      </p:pic>
      <p:sp>
        <p:nvSpPr>
          <p:cNvPr id="554" name="CaixaDeTexto 6"/>
          <p:cNvSpPr/>
          <p:nvPr/>
        </p:nvSpPr>
        <p:spPr>
          <a:xfrm>
            <a:off x="6377040" y="6094440"/>
            <a:ext cx="557496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000000"/>
                </a:solidFill>
                <a:latin typeface="Roboto Condensed"/>
              </a:rPr>
              <a:t>https://docplayer.com.br/17133142-Interpolacao-das-curvas-de-nivel-no-programa-surfer-8-0-atraves-de-imagens-do-google-earth.html</a:t>
            </a:r>
            <a:endParaRPr b="0" lang="pt-BR" sz="1400" spc="-1" strike="noStrike">
              <a:solidFill>
                <a:srgbClr val="000000"/>
              </a:solidFill>
              <a:latin typeface="Arial"/>
            </a:endParaRPr>
          </a:p>
        </p:txBody>
      </p:sp>
      <p:sp>
        <p:nvSpPr>
          <p:cNvPr id="555" name="Text Box 1"/>
          <p:cNvSpPr/>
          <p:nvPr/>
        </p:nvSpPr>
        <p:spPr>
          <a:xfrm>
            <a:off x="969840" y="1743120"/>
            <a:ext cx="3949200" cy="14029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3.1. Desenho de Curvas de Nível</a:t>
            </a:r>
            <a:endParaRPr b="0" lang="pt-BR" sz="18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1.</a:t>
            </a:r>
            <a:br>
              <a:rPr sz="9600"/>
            </a:br>
            <a:r>
              <a:rPr b="1" lang="pt-BR" sz="5400" spc="-1" strike="noStrike">
                <a:solidFill>
                  <a:srgbClr val="ffffff"/>
                </a:solidFill>
                <a:latin typeface="Roboto Condensed"/>
                <a:ea typeface="Roboto Condensed"/>
              </a:rPr>
              <a:t>Formas de Representação </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Num" idx="41"/>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1C8B9C93-4257-4BD0-8AB0-9ACA315BC483}"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57"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3.0. Processo de Elaboração</a:t>
            </a:r>
            <a:endParaRPr b="0" lang="pt-BR" sz="2800" spc="-1" strike="noStrike">
              <a:solidFill>
                <a:srgbClr val="000000"/>
              </a:solidFill>
              <a:latin typeface="Arial"/>
            </a:endParaRPr>
          </a:p>
        </p:txBody>
      </p:sp>
      <p:sp>
        <p:nvSpPr>
          <p:cNvPr id="558" name="Text Box 3"/>
          <p:cNvSpPr/>
          <p:nvPr/>
        </p:nvSpPr>
        <p:spPr>
          <a:xfrm>
            <a:off x="1055520" y="1916280"/>
            <a:ext cx="10440720" cy="43066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3.1. Desenho de Curvas de Nível</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Podem ser obtidas basicamente por três processos diferentes:</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Projeção</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Interpolação gráfica</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a:t>
            </a:r>
            <a:r>
              <a:rPr b="0" lang="pt-BR" sz="2400" spc="-1" strike="noStrike">
                <a:solidFill>
                  <a:srgbClr val="000000"/>
                </a:solidFill>
                <a:latin typeface="Roboto Condensed"/>
                <a:ea typeface="Roboto Condensed"/>
              </a:rPr>
              <a:t>- Interpolação numérica</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Num" idx="42"/>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1474B3D-5770-4D3D-A08B-32C191FF2E3A}"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60"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561" name="Text Box 3"/>
          <p:cNvSpPr/>
          <p:nvPr/>
        </p:nvSpPr>
        <p:spPr>
          <a:xfrm>
            <a:off x="1055520" y="1916280"/>
            <a:ext cx="10540800" cy="12981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000000"/>
                </a:solidFill>
                <a:latin typeface="Roboto Condensed"/>
                <a:ea typeface="Roboto Condensed"/>
              </a:rPr>
              <a:t>- Curvas de nível</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lvl="1" marL="743040" indent="-285840" algn="just">
              <a:lnSpc>
                <a:spcPct val="10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Projeção: a projeção ortogonal é a mais usual no traçado das curvas de nível</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pic>
        <p:nvPicPr>
          <p:cNvPr id="562" name="Picture 1" descr=""/>
          <p:cNvPicPr/>
          <p:nvPr/>
        </p:nvPicPr>
        <p:blipFill>
          <a:blip r:embed="rId1"/>
          <a:stretch/>
        </p:blipFill>
        <p:spPr>
          <a:xfrm>
            <a:off x="1523880" y="4000680"/>
            <a:ext cx="4038120" cy="2453760"/>
          </a:xfrm>
          <a:prstGeom prst="rect">
            <a:avLst/>
          </a:prstGeom>
          <a:ln w="9525">
            <a:noFill/>
          </a:ln>
        </p:spPr>
      </p:pic>
      <p:sp>
        <p:nvSpPr>
          <p:cNvPr id="563" name="Retângulo 5"/>
          <p:cNvSpPr/>
          <p:nvPr/>
        </p:nvSpPr>
        <p:spPr>
          <a:xfrm>
            <a:off x="1380960" y="3429000"/>
            <a:ext cx="100724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800" spc="-1" strike="noStrike">
                <a:solidFill>
                  <a:srgbClr val="000000"/>
                </a:solidFill>
                <a:latin typeface="Roboto Condensed"/>
                <a:ea typeface="Roboto Condensed"/>
              </a:rPr>
              <a:t>A projeção ortogonal  P ’, de um ponto P sobre um plano </a:t>
            </a:r>
            <a:r>
              <a:rPr b="0" lang="el-GR" sz="1800" spc="-1" strike="noStrike">
                <a:solidFill>
                  <a:srgbClr val="000000"/>
                </a:solidFill>
                <a:latin typeface="Roboto Condensed"/>
                <a:ea typeface="Roboto Condensed"/>
              </a:rPr>
              <a:t>α</a:t>
            </a:r>
            <a:r>
              <a:rPr b="0" lang="pt-BR" sz="1800" spc="-1" strike="noStrike">
                <a:solidFill>
                  <a:srgbClr val="000000"/>
                </a:solidFill>
                <a:latin typeface="Roboto Condensed"/>
                <a:ea typeface="Roboto Condensed"/>
              </a:rPr>
              <a:t> (plano topográfico), é a intersecção do alinhamento do ponto P em uma reta perpendicular ao plano </a:t>
            </a:r>
            <a:r>
              <a:rPr b="0" lang="el-GR" sz="1800" spc="-1" strike="noStrike">
                <a:solidFill>
                  <a:srgbClr val="000000"/>
                </a:solidFill>
                <a:latin typeface="Roboto Condensed"/>
                <a:ea typeface="Roboto Condensed"/>
              </a:rPr>
              <a:t>α</a:t>
            </a:r>
            <a:r>
              <a:rPr b="0" lang="pt-BR" sz="1800" spc="-1" strike="noStrike">
                <a:solidFill>
                  <a:srgbClr val="000000"/>
                </a:solidFill>
                <a:latin typeface="Roboto Condensed"/>
                <a:ea typeface="Roboto Condensed"/>
              </a:rPr>
              <a:t> .</a:t>
            </a:r>
            <a:endParaRPr b="0" lang="pt-BR" sz="1800" spc="-1" strike="noStrike">
              <a:solidFill>
                <a:srgbClr val="000000"/>
              </a:solidFill>
              <a:latin typeface="Arial"/>
            </a:endParaRPr>
          </a:p>
        </p:txBody>
      </p:sp>
      <p:pic>
        <p:nvPicPr>
          <p:cNvPr id="564" name="Picture 2" descr=""/>
          <p:cNvPicPr/>
          <p:nvPr/>
        </p:nvPicPr>
        <p:blipFill>
          <a:blip r:embed="rId2"/>
          <a:stretch/>
        </p:blipFill>
        <p:spPr>
          <a:xfrm>
            <a:off x="6810480" y="4071960"/>
            <a:ext cx="4345560" cy="2557080"/>
          </a:xfrm>
          <a:prstGeom prst="rect">
            <a:avLst/>
          </a:prstGeom>
          <a:ln w="9525">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Num" idx="43"/>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DE4C4CB8-8BC6-4F63-A681-55CE70DC90AF}"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66"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567" name="Text Box 3"/>
          <p:cNvSpPr/>
          <p:nvPr/>
        </p:nvSpPr>
        <p:spPr>
          <a:xfrm>
            <a:off x="1055520" y="1916280"/>
            <a:ext cx="10440720" cy="43066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Font typeface="OpenSymbo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a:t>
            </a:r>
            <a:r>
              <a:rPr b="0" lang="pt-BR" sz="2400" spc="-1" strike="noStrike">
                <a:solidFill>
                  <a:srgbClr val="000000"/>
                </a:solidFill>
                <a:latin typeface="Roboto Condensed"/>
                <a:ea typeface="Roboto Condensed"/>
              </a:rPr>
              <a:t>Interpolação gráfica</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
        <p:nvSpPr>
          <p:cNvPr id="568" name="Retângulo 7"/>
          <p:cNvSpPr/>
          <p:nvPr/>
        </p:nvSpPr>
        <p:spPr>
          <a:xfrm>
            <a:off x="755280" y="6357960"/>
            <a:ext cx="282672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000" spc="-1" strike="noStrike">
                <a:solidFill>
                  <a:srgbClr val="000000"/>
                </a:solidFill>
                <a:latin typeface="Arial"/>
              </a:rPr>
              <a:t>Fonte: https://slideplayer.com.br/slide/1753798/</a:t>
            </a:r>
            <a:endParaRPr b="0" lang="pt-BR" sz="1000" spc="-1" strike="noStrike">
              <a:solidFill>
                <a:srgbClr val="000000"/>
              </a:solidFill>
              <a:latin typeface="Arial"/>
            </a:endParaRPr>
          </a:p>
        </p:txBody>
      </p:sp>
      <p:pic>
        <p:nvPicPr>
          <p:cNvPr id="569" name="Picture 2" descr=""/>
          <p:cNvPicPr/>
          <p:nvPr/>
        </p:nvPicPr>
        <p:blipFill>
          <a:blip r:embed="rId1"/>
          <a:srcRect l="32426" t="35420" r="23634" b="23959"/>
          <a:stretch/>
        </p:blipFill>
        <p:spPr>
          <a:xfrm>
            <a:off x="809640" y="2643120"/>
            <a:ext cx="5357520" cy="2785680"/>
          </a:xfrm>
          <a:prstGeom prst="rect">
            <a:avLst/>
          </a:prstGeom>
          <a:ln w="9525">
            <a:noFill/>
          </a:ln>
        </p:spPr>
      </p:pic>
      <p:pic>
        <p:nvPicPr>
          <p:cNvPr id="570" name="Picture 3" descr=""/>
          <p:cNvPicPr/>
          <p:nvPr/>
        </p:nvPicPr>
        <p:blipFill>
          <a:blip r:embed="rId2"/>
          <a:srcRect l="31838" t="37502" r="25431" b="14584"/>
          <a:stretch/>
        </p:blipFill>
        <p:spPr>
          <a:xfrm>
            <a:off x="6315120" y="2571840"/>
            <a:ext cx="5209920" cy="3285720"/>
          </a:xfrm>
          <a:prstGeom prst="rect">
            <a:avLst/>
          </a:prstGeom>
          <a:ln w="9525">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Num" idx="44"/>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19989D3B-F51D-4DA1-823D-7C94CE0AEC23}"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72"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573" name="Text Box 3"/>
          <p:cNvSpPr/>
          <p:nvPr/>
        </p:nvSpPr>
        <p:spPr>
          <a:xfrm>
            <a:off x="1055520" y="1916280"/>
            <a:ext cx="10440720" cy="43066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Font typeface="OpenSymbo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400" spc="-1" strike="noStrike">
                <a:solidFill>
                  <a:srgbClr val="000000"/>
                </a:solidFill>
                <a:latin typeface="Roboto Condensed"/>
                <a:ea typeface="Roboto Condensed"/>
              </a:rPr>
              <a:t> </a:t>
            </a:r>
            <a:r>
              <a:rPr b="0" lang="pt-BR" sz="2400" spc="-1" strike="noStrike">
                <a:solidFill>
                  <a:srgbClr val="000000"/>
                </a:solidFill>
                <a:latin typeface="Roboto Condensed"/>
                <a:ea typeface="Roboto Condensed"/>
              </a:rPr>
              <a:t>Interpolação Numérica por Regra de Três simples</a:t>
            </a: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pic>
        <p:nvPicPr>
          <p:cNvPr id="574" name="Picture 3" descr=""/>
          <p:cNvPicPr/>
          <p:nvPr/>
        </p:nvPicPr>
        <p:blipFill>
          <a:blip r:embed="rId1"/>
          <a:srcRect l="31838" t="38346" r="24220" b="11461"/>
          <a:stretch/>
        </p:blipFill>
        <p:spPr>
          <a:xfrm>
            <a:off x="3166920" y="2428920"/>
            <a:ext cx="5928840" cy="3809520"/>
          </a:xfrm>
          <a:prstGeom prst="rect">
            <a:avLst/>
          </a:prstGeom>
          <a:ln w="9525">
            <a:noFill/>
          </a:ln>
        </p:spPr>
      </p:pic>
      <p:sp>
        <p:nvSpPr>
          <p:cNvPr id="575" name="Retângulo 6"/>
          <p:cNvSpPr/>
          <p:nvPr/>
        </p:nvSpPr>
        <p:spPr>
          <a:xfrm>
            <a:off x="1255320" y="6429240"/>
            <a:ext cx="282672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000" spc="-1" strike="noStrike">
                <a:solidFill>
                  <a:srgbClr val="000000"/>
                </a:solidFill>
                <a:latin typeface="Arial"/>
              </a:rPr>
              <a:t>Fonte: https://slideplayer.com.br/slide/1753798/</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ext Box 2"/>
          <p:cNvSpPr/>
          <p:nvPr/>
        </p:nvSpPr>
        <p:spPr>
          <a:xfrm>
            <a:off x="1025640" y="1744560"/>
            <a:ext cx="10542240" cy="4898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3.1. Desenho de Curvas de Nível</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a) Considerações sobre as curvas de nível</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Duas curvas de nível não cruzam. Se isso aparentemente ocorrer é porque um curva passa sob a outra devendo ser representada com uma linha tracejada ou pontilhada;</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Duas ou mais curvas de nível jamais poderão convergir para formar uma curva única, com exceção das paredes verticais de rocha.</a:t>
            </a:r>
            <a:endParaRPr b="0" lang="pt-BR" sz="1800" spc="-1" strike="noStrike">
              <a:solidFill>
                <a:srgbClr val="000000"/>
              </a:solidFill>
              <a:latin typeface="Arial"/>
            </a:endParaRPr>
          </a:p>
          <a:p>
            <a:pPr algn="just">
              <a:lnSpc>
                <a:spcPct val="100000"/>
              </a:lnSpc>
              <a:spcBef>
                <a:spcPts val="1500"/>
              </a:spcBef>
              <a:tabLst>
                <a:tab algn="l" pos="0"/>
              </a:tabLst>
            </a:pPr>
            <a:r>
              <a:rPr b="0" lang="pt-BR" sz="1800" spc="-1" strike="noStrike">
                <a:solidFill>
                  <a:srgbClr val="000000"/>
                </a:solidFill>
                <a:latin typeface="Roboto Condensed"/>
                <a:ea typeface="Roboto Condensed"/>
              </a:rPr>
              <a:t>-  Uma curva de nível sempre fecha-se em si mesma, dentro ou fora dos limites do papel;</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Uma curva de nível não pode bifurcar-se;</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Terrenos planos apresentam curvas de nível espaçadas; em terrenos acidentados as curvas de nível mais próximas uma das outras.</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Por convenção, as linhas de representação das curvas de níveis não apresentam cantos.</a:t>
            </a:r>
            <a:endParaRPr b="0" lang="pt-BR" sz="1800" spc="-1" strike="noStrike">
              <a:solidFill>
                <a:srgbClr val="000000"/>
              </a:solidFill>
              <a:latin typeface="Arial"/>
            </a:endParaRPr>
          </a:p>
        </p:txBody>
      </p:sp>
      <p:sp>
        <p:nvSpPr>
          <p:cNvPr id="577" name="PlaceHolder 1"/>
          <p:cNvSpPr>
            <a:spLocks noGrp="1"/>
          </p:cNvSpPr>
          <p:nvPr>
            <p:ph type="sldNum" idx="45"/>
          </p:nvPr>
        </p:nvSpPr>
        <p:spPr>
          <a:xfrm>
            <a:off x="11025360" y="6356520"/>
            <a:ext cx="49968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12CFA8B4-D267-4334-83FB-7D50094FE43A}"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78"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3.0. Processo de Elaboração</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 Box 2"/>
          <p:cNvSpPr/>
          <p:nvPr/>
        </p:nvSpPr>
        <p:spPr>
          <a:xfrm>
            <a:off x="1025640" y="1744560"/>
            <a:ext cx="10542240" cy="4798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ea typeface="Roboto Condensed"/>
              </a:rPr>
              <a:t>3.1. Desenho de Curvas de Nível</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b) Vantagens da representação por curvas de nível</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A aplicação da equidistância gráfica nos permite rapidamente ter noção da declividade no terreno representado;</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Fácil leitura;</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Simplificação da planta, fazendo com que esta possa abrigar mais informações;</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Cálculo da cota em qualquer ponto.</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c) Desvantagens da representação por curvas de nível</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Imprecisão;</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Em terrenos muito planos, as curvas são muito afastadas perdendo a função de representação do relevo;</a:t>
            </a:r>
            <a:endParaRPr b="0" lang="pt-BR" sz="1800" spc="-1" strike="noStrike">
              <a:solidFill>
                <a:srgbClr val="000000"/>
              </a:solidFill>
              <a:latin typeface="Arial"/>
            </a:endParaRPr>
          </a:p>
          <a:p>
            <a:pPr>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000000"/>
                </a:solidFill>
                <a:latin typeface="Roboto Condensed"/>
                <a:ea typeface="Roboto Condensed"/>
              </a:rPr>
              <a:t>- Em terreno com declividades muito acentuadas a representação trona-se complexa;</a:t>
            </a:r>
            <a:endParaRPr b="0" lang="pt-BR" sz="1800" spc="-1" strike="noStrike">
              <a:solidFill>
                <a:srgbClr val="000000"/>
              </a:solidFill>
              <a:latin typeface="Arial"/>
            </a:endParaRPr>
          </a:p>
          <a:p>
            <a:pPr algn="just">
              <a:lnSpc>
                <a:spcPct val="100000"/>
              </a:lnSpc>
              <a:spcBef>
                <a:spcPts val="15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
        <p:nvSpPr>
          <p:cNvPr id="580" name="PlaceHolder 1"/>
          <p:cNvSpPr>
            <a:spLocks noGrp="1"/>
          </p:cNvSpPr>
          <p:nvPr>
            <p:ph type="sldNum" idx="46"/>
          </p:nvPr>
        </p:nvSpPr>
        <p:spPr>
          <a:xfrm>
            <a:off x="9448920" y="6356520"/>
            <a:ext cx="2742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24D01ED-171B-4A26-A587-0116E41615D3}"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81"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3.0. Processo de Elaboração</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2209680" y="3863880"/>
            <a:ext cx="450504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4.</a:t>
            </a:r>
            <a:br>
              <a:rPr sz="9600"/>
            </a:br>
            <a:r>
              <a:rPr b="1" lang="pt-BR" sz="5400" spc="-1" strike="noStrike">
                <a:solidFill>
                  <a:srgbClr val="ffffff"/>
                </a:solidFill>
                <a:latin typeface="Roboto Condensed"/>
                <a:ea typeface="Roboto Condensed"/>
              </a:rPr>
              <a:t>Declividade</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 Box 1"/>
          <p:cNvSpPr/>
          <p:nvPr/>
        </p:nvSpPr>
        <p:spPr>
          <a:xfrm>
            <a:off x="1703520" y="1440000"/>
            <a:ext cx="8459280" cy="31860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584" name="Text Box 4"/>
          <p:cNvSpPr/>
          <p:nvPr/>
        </p:nvSpPr>
        <p:spPr>
          <a:xfrm>
            <a:off x="1038240" y="1906560"/>
            <a:ext cx="1584000" cy="388440"/>
          </a:xfrm>
          <a:prstGeom prst="rect">
            <a:avLst/>
          </a:prstGeom>
          <a:noFill/>
          <a:ln w="0">
            <a:noFill/>
          </a:ln>
        </p:spPr>
        <p:style>
          <a:lnRef idx="0"/>
          <a:fillRef idx="0"/>
          <a:effectRef idx="0"/>
          <a:fontRef idx="minor"/>
        </p:style>
        <p:txBody>
          <a:bodyPr lIns="90000" rIns="90000" tIns="45000" bIns="45000" anchor="t">
            <a:noAutofit/>
          </a:bodyPr>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rPr>
              <a:t>Declividade</a:t>
            </a:r>
            <a:endParaRPr b="0" lang="pt-BR" sz="1800" spc="-1" strike="noStrike">
              <a:solidFill>
                <a:srgbClr val="000000"/>
              </a:solidFill>
              <a:latin typeface="Arial"/>
            </a:endParaRPr>
          </a:p>
        </p:txBody>
      </p:sp>
      <p:sp>
        <p:nvSpPr>
          <p:cNvPr id="585" name="PlaceHolder 1"/>
          <p:cNvSpPr>
            <a:spLocks noGrp="1"/>
          </p:cNvSpPr>
          <p:nvPr>
            <p:ph type="sldNum" idx="47"/>
          </p:nvPr>
        </p:nvSpPr>
        <p:spPr>
          <a:xfrm>
            <a:off x="11341080" y="6238800"/>
            <a:ext cx="597960" cy="45684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5843F26F-9668-4C45-8E0A-12878F8BC83D}"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86"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4.0. Declividade</a:t>
            </a:r>
            <a:endParaRPr b="0" lang="pt-BR" sz="2800" spc="-1" strike="noStrike">
              <a:solidFill>
                <a:srgbClr val="000000"/>
              </a:solidFill>
              <a:latin typeface="Arial"/>
            </a:endParaRPr>
          </a:p>
        </p:txBody>
      </p:sp>
      <p:sp>
        <p:nvSpPr>
          <p:cNvPr id="587" name="CaixaDeTexto 9"/>
          <p:cNvSpPr/>
          <p:nvPr/>
        </p:nvSpPr>
        <p:spPr>
          <a:xfrm>
            <a:off x="1055520" y="2624040"/>
            <a:ext cx="9577080" cy="39567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pt-BR" sz="1800" spc="-1" strike="noStrike">
                <a:solidFill>
                  <a:srgbClr val="000000"/>
                </a:solidFill>
                <a:latin typeface="Roboto Condensed"/>
              </a:rPr>
              <a:t>A declividade é a expressão da inclinação do terreno, dada pela relação entre a diferença de nível entre dois pontos e a distância horizontal que separa estes dois pontos. (ORTH, dora)</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a:lnSpc>
                <a:spcPct val="100000"/>
              </a:lnSpc>
            </a:pPr>
            <a:r>
              <a:rPr b="0" lang="pt-BR" sz="1800" spc="-1" strike="noStrike">
                <a:solidFill>
                  <a:srgbClr val="000000"/>
                </a:solidFill>
                <a:latin typeface="Roboto Condensed"/>
              </a:rPr>
              <a:t>Pode ser expressa de diversas maneiras: </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a:lnSpc>
                <a:spcPct val="100000"/>
              </a:lnSpc>
            </a:pPr>
            <a:r>
              <a:rPr b="0" lang="pt-BR" sz="1600" spc="-1" strike="noStrike">
                <a:solidFill>
                  <a:srgbClr val="000000"/>
                </a:solidFill>
                <a:latin typeface="Roboto Condensed"/>
              </a:rPr>
              <a:t>- valor do ângulo de inclinação; </a:t>
            </a:r>
            <a:endParaRPr b="0" lang="pt-BR" sz="1600" spc="-1" strike="noStrike">
              <a:solidFill>
                <a:srgbClr val="000000"/>
              </a:solidFill>
              <a:latin typeface="Arial"/>
            </a:endParaRPr>
          </a:p>
          <a:p>
            <a:pPr>
              <a:lnSpc>
                <a:spcPct val="100000"/>
              </a:lnSpc>
            </a:pPr>
            <a:endParaRPr b="0" lang="pt-BR" sz="1600" spc="-1" strike="noStrike">
              <a:solidFill>
                <a:srgbClr val="000000"/>
              </a:solidFill>
              <a:latin typeface="Arial"/>
            </a:endParaRPr>
          </a:p>
          <a:p>
            <a:pPr>
              <a:lnSpc>
                <a:spcPct val="100000"/>
              </a:lnSpc>
            </a:pPr>
            <a:r>
              <a:rPr b="0" lang="pt-BR" sz="1600" spc="-1" strike="noStrike">
                <a:solidFill>
                  <a:srgbClr val="000000"/>
                </a:solidFill>
                <a:latin typeface="Roboto Condensed"/>
              </a:rPr>
              <a:t>- valor da tangente; </a:t>
            </a:r>
            <a:endParaRPr b="0" lang="pt-BR" sz="1600" spc="-1" strike="noStrike">
              <a:solidFill>
                <a:srgbClr val="000000"/>
              </a:solidFill>
              <a:latin typeface="Arial"/>
            </a:endParaRPr>
          </a:p>
          <a:p>
            <a:pPr>
              <a:lnSpc>
                <a:spcPct val="100000"/>
              </a:lnSpc>
            </a:pPr>
            <a:endParaRPr b="0" lang="pt-BR" sz="1600" spc="-1" strike="noStrike">
              <a:solidFill>
                <a:srgbClr val="000000"/>
              </a:solidFill>
              <a:latin typeface="Arial"/>
            </a:endParaRPr>
          </a:p>
          <a:p>
            <a:pPr>
              <a:lnSpc>
                <a:spcPct val="100000"/>
              </a:lnSpc>
            </a:pPr>
            <a:r>
              <a:rPr b="0" lang="pt-BR" sz="1600" spc="-1" strike="noStrike">
                <a:solidFill>
                  <a:srgbClr val="000000"/>
                </a:solidFill>
                <a:latin typeface="Roboto Condensed"/>
              </a:rPr>
              <a:t>- percentual</a:t>
            </a:r>
            <a:r>
              <a:rPr b="0" i="1" lang="pt-BR" sz="1600" spc="-1" strike="noStrike">
                <a:solidFill>
                  <a:srgbClr val="000000"/>
                </a:solidFill>
                <a:latin typeface="Roboto Condensed"/>
              </a:rPr>
              <a:t>. </a:t>
            </a:r>
            <a:endParaRPr b="0" lang="pt-BR" sz="1600" spc="-1" strike="noStrike">
              <a:solidFill>
                <a:srgbClr val="000000"/>
              </a:solidFill>
              <a:latin typeface="Arial"/>
            </a:endParaRPr>
          </a:p>
          <a:p>
            <a:pPr>
              <a:lnSpc>
                <a:spcPct val="100000"/>
              </a:lnSpc>
            </a:pPr>
            <a:endParaRPr b="0" lang="pt-BR" sz="1600" spc="-1" strike="noStrike">
              <a:solidFill>
                <a:srgbClr val="000000"/>
              </a:solidFill>
              <a:latin typeface="Arial"/>
            </a:endParaRPr>
          </a:p>
          <a:p>
            <a:pPr algn="just">
              <a:lnSpc>
                <a:spcPct val="100000"/>
              </a:lnSpc>
            </a:pPr>
            <a:endParaRPr b="0" lang="pt-BR" sz="1600" spc="-1" strike="noStrike">
              <a:solidFill>
                <a:srgbClr val="000000"/>
              </a:solidFill>
              <a:latin typeface="Arial"/>
            </a:endParaRPr>
          </a:p>
          <a:p>
            <a:pPr>
              <a:lnSpc>
                <a:spcPct val="100000"/>
              </a:lnSpc>
            </a:pPr>
            <a:endParaRPr b="0" lang="pt-B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 Box 1"/>
          <p:cNvSpPr/>
          <p:nvPr/>
        </p:nvSpPr>
        <p:spPr>
          <a:xfrm>
            <a:off x="1703520" y="1440000"/>
            <a:ext cx="8459280" cy="31860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589" name="Text Box 4"/>
          <p:cNvSpPr/>
          <p:nvPr/>
        </p:nvSpPr>
        <p:spPr>
          <a:xfrm>
            <a:off x="1055520" y="1982880"/>
            <a:ext cx="1584000" cy="390240"/>
          </a:xfrm>
          <a:prstGeom prst="rect">
            <a:avLst/>
          </a:prstGeom>
          <a:noFill/>
          <a:ln w="0">
            <a:noFill/>
          </a:ln>
        </p:spPr>
        <p:style>
          <a:lnRef idx="0"/>
          <a:fillRef idx="0"/>
          <a:effectRef idx="0"/>
          <a:fontRef idx="minor"/>
        </p:style>
        <p:txBody>
          <a:bodyPr lIns="90000" rIns="90000" tIns="45000" bIns="45000" anchor="t">
            <a:noAutofit/>
          </a:bodyPr>
          <a:p>
            <a:pPr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800" spc="-1" strike="noStrike">
                <a:solidFill>
                  <a:srgbClr val="000000"/>
                </a:solidFill>
                <a:latin typeface="Roboto Condensed"/>
              </a:rPr>
              <a:t>Declividade</a:t>
            </a:r>
            <a:endParaRPr b="0" lang="pt-BR" sz="1800" spc="-1" strike="noStrike">
              <a:solidFill>
                <a:srgbClr val="000000"/>
              </a:solidFill>
              <a:latin typeface="Arial"/>
            </a:endParaRPr>
          </a:p>
        </p:txBody>
      </p:sp>
      <p:sp>
        <p:nvSpPr>
          <p:cNvPr id="590" name="PlaceHolder 1"/>
          <p:cNvSpPr>
            <a:spLocks noGrp="1"/>
          </p:cNvSpPr>
          <p:nvPr>
            <p:ph type="sldNum" idx="48"/>
          </p:nvPr>
        </p:nvSpPr>
        <p:spPr>
          <a:xfrm>
            <a:off x="11341080" y="6238800"/>
            <a:ext cx="597960" cy="45684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50775104-6DD6-4747-909F-696064357547}"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591" name="PlaceHolder 2"/>
          <p:cNvSpPr>
            <a:spLocks noGrp="1"/>
          </p:cNvSpPr>
          <p:nvPr>
            <p:ph type="title"/>
          </p:nvPr>
        </p:nvSpPr>
        <p:spPr>
          <a:xfrm>
            <a:off x="922320" y="635040"/>
            <a:ext cx="495756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4.0. Declividade</a:t>
            </a:r>
            <a:endParaRPr b="0" lang="pt-BR" sz="2800" spc="-1" strike="noStrike">
              <a:solidFill>
                <a:srgbClr val="000000"/>
              </a:solidFill>
              <a:latin typeface="Arial"/>
            </a:endParaRPr>
          </a:p>
        </p:txBody>
      </p:sp>
      <p:pic>
        <p:nvPicPr>
          <p:cNvPr id="592" name="Picture 4" descr=""/>
          <p:cNvPicPr/>
          <p:nvPr/>
        </p:nvPicPr>
        <p:blipFill>
          <a:blip r:embed="rId1"/>
          <a:stretch/>
        </p:blipFill>
        <p:spPr>
          <a:xfrm>
            <a:off x="6510240" y="2355840"/>
            <a:ext cx="5581440" cy="3200040"/>
          </a:xfrm>
          <a:prstGeom prst="rect">
            <a:avLst/>
          </a:prstGeom>
          <a:ln w="0">
            <a:noFill/>
          </a:ln>
        </p:spPr>
      </p:pic>
      <p:sp>
        <p:nvSpPr>
          <p:cNvPr id="593" name="CaixaDeTexto 9"/>
          <p:cNvSpPr/>
          <p:nvPr/>
        </p:nvSpPr>
        <p:spPr>
          <a:xfrm>
            <a:off x="1055520" y="2949480"/>
            <a:ext cx="5040000" cy="2523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pt-BR" sz="1600" spc="-1" strike="noStrike">
                <a:solidFill>
                  <a:srgbClr val="000000"/>
                </a:solidFill>
                <a:latin typeface="Roboto Condensed"/>
              </a:rPr>
              <a:t>DV = Diferença de altura BC (Eqüidistância vertical)</a:t>
            </a:r>
            <a:endParaRPr b="0" lang="pt-BR" sz="1600" spc="-1" strike="noStrike">
              <a:solidFill>
                <a:srgbClr val="000000"/>
              </a:solidFill>
              <a:latin typeface="Arial"/>
            </a:endParaRPr>
          </a:p>
          <a:p>
            <a:pPr>
              <a:lnSpc>
                <a:spcPct val="100000"/>
              </a:lnSpc>
            </a:pPr>
            <a:r>
              <a:rPr b="0" lang="pt-BR" sz="1600" spc="-1" strike="noStrike">
                <a:solidFill>
                  <a:srgbClr val="000000"/>
                </a:solidFill>
                <a:latin typeface="Roboto Condensed"/>
              </a:rPr>
              <a:t>DH = Distância horizontal AC (distância entre os pontos)</a:t>
            </a:r>
            <a:endParaRPr b="0" lang="pt-BR" sz="1600" spc="-1" strike="noStrike">
              <a:solidFill>
                <a:srgbClr val="000000"/>
              </a:solidFill>
              <a:latin typeface="Arial"/>
            </a:endParaRPr>
          </a:p>
          <a:p>
            <a:pPr>
              <a:lnSpc>
                <a:spcPct val="100000"/>
              </a:lnSpc>
            </a:pPr>
            <a:endParaRPr b="0" lang="pt-BR" sz="1600" spc="-1" strike="noStrike">
              <a:solidFill>
                <a:srgbClr val="000000"/>
              </a:solidFill>
              <a:latin typeface="Arial"/>
            </a:endParaRPr>
          </a:p>
          <a:p>
            <a:pPr>
              <a:lnSpc>
                <a:spcPct val="100000"/>
              </a:lnSpc>
            </a:pPr>
            <a:endParaRPr b="0" lang="pt-BR" sz="1600" spc="-1" strike="noStrike">
              <a:solidFill>
                <a:srgbClr val="000000"/>
              </a:solidFill>
              <a:latin typeface="Arial"/>
            </a:endParaRPr>
          </a:p>
          <a:p>
            <a:pPr>
              <a:lnSpc>
                <a:spcPct val="100000"/>
              </a:lnSpc>
            </a:pPr>
            <a:r>
              <a:rPr b="0" lang="pt-BR" sz="1600" spc="-1" strike="noStrike">
                <a:solidFill>
                  <a:srgbClr val="000000"/>
                </a:solidFill>
                <a:latin typeface="Roboto Condensed"/>
              </a:rPr>
              <a:t>Declividade (D) é a relação : dV/dH</a:t>
            </a:r>
            <a:endParaRPr b="0" lang="pt-BR" sz="1600" spc="-1" strike="noStrike">
              <a:solidFill>
                <a:srgbClr val="000000"/>
              </a:solidFill>
              <a:latin typeface="Arial"/>
            </a:endParaRPr>
          </a:p>
          <a:p>
            <a:pPr>
              <a:lnSpc>
                <a:spcPct val="100000"/>
              </a:lnSpc>
            </a:pPr>
            <a:r>
              <a:rPr b="0" lang="pt-BR" sz="1600" spc="-1" strike="noStrike">
                <a:solidFill>
                  <a:srgbClr val="000000"/>
                </a:solidFill>
                <a:latin typeface="Roboto Condensed"/>
              </a:rPr>
              <a:t>Quando expressamos em percentual a declividade de uma inclinação:</a:t>
            </a:r>
            <a:endParaRPr b="0" lang="pt-BR" sz="1600" spc="-1" strike="noStrike">
              <a:solidFill>
                <a:srgbClr val="000000"/>
              </a:solidFill>
              <a:latin typeface="Arial"/>
            </a:endParaRPr>
          </a:p>
          <a:p>
            <a:pPr>
              <a:lnSpc>
                <a:spcPct val="100000"/>
              </a:lnSpc>
            </a:pPr>
            <a:r>
              <a:rPr b="0" lang="pt-BR" sz="1600" spc="-1" strike="noStrike">
                <a:solidFill>
                  <a:srgbClr val="000000"/>
                </a:solidFill>
                <a:latin typeface="Roboto Condensed"/>
              </a:rPr>
              <a:t>Rampa = D x 100 = (dV/dH) x 100</a:t>
            </a:r>
            <a:endParaRPr b="0" lang="pt-BR" sz="1600" spc="-1" strike="noStrike">
              <a:solidFill>
                <a:srgbClr val="000000"/>
              </a:solidFill>
              <a:latin typeface="Arial"/>
            </a:endParaRPr>
          </a:p>
        </p:txBody>
      </p:sp>
      <p:sp>
        <p:nvSpPr>
          <p:cNvPr id="594" name="CaixaDeTexto 11"/>
          <p:cNvSpPr/>
          <p:nvPr/>
        </p:nvSpPr>
        <p:spPr>
          <a:xfrm>
            <a:off x="9534600" y="5743440"/>
            <a:ext cx="255708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000000"/>
                </a:solidFill>
                <a:latin typeface="Roboto Condensed"/>
              </a:rPr>
              <a:t>Fonte. http://www.ltc.ufes.br</a:t>
            </a:r>
            <a:r>
              <a:rPr b="0" lang="pt-BR" sz="1200" spc="-1" strike="noStrike">
                <a:solidFill>
                  <a:srgbClr val="ffffff"/>
                </a:solidFill>
                <a:latin typeface="Roboto Condensed"/>
              </a:rPr>
              <a:t>/</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983520" y="3863880"/>
            <a:ext cx="5731200" cy="1909440"/>
          </a:xfrm>
          <a:prstGeom prst="rect">
            <a:avLst/>
          </a:prstGeom>
          <a:noFill/>
          <a:ln w="0">
            <a:noFill/>
          </a:ln>
        </p:spPr>
        <p:txBody>
          <a:bodyPr numCol="1" spcCol="0" tIns="91440" bIns="91440" anchor="b">
            <a:noAutofit/>
          </a:bodyPr>
          <a:p>
            <a:pPr indent="0" algn="r">
              <a:lnSpc>
                <a:spcPct val="100000"/>
              </a:lnSpc>
              <a:buNone/>
            </a:pPr>
            <a:r>
              <a:rPr b="1" lang="pt-BR" sz="9600" spc="-1" strike="noStrike">
                <a:solidFill>
                  <a:srgbClr val="ffffff"/>
                </a:solidFill>
                <a:latin typeface="Roboto Condensed"/>
                <a:ea typeface="Roboto Condensed"/>
              </a:rPr>
              <a:t>5.</a:t>
            </a:r>
            <a:br>
              <a:rPr sz="9600"/>
            </a:br>
            <a:r>
              <a:rPr b="1" lang="pt-BR" sz="5400" spc="-1" strike="noStrike">
                <a:solidFill>
                  <a:srgbClr val="ffffff"/>
                </a:solidFill>
                <a:latin typeface="Roboto Condensed"/>
                <a:ea typeface="Roboto Condensed"/>
              </a:rPr>
              <a:t>Pontos Notáveis</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 Box 1"/>
          <p:cNvSpPr/>
          <p:nvPr/>
        </p:nvSpPr>
        <p:spPr>
          <a:xfrm>
            <a:off x="1023840" y="2492280"/>
            <a:ext cx="10583640" cy="30682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000" spc="-1" strike="noStrike">
                <a:solidFill>
                  <a:srgbClr val="000000"/>
                </a:solidFill>
                <a:latin typeface="Roboto Condensed"/>
              </a:rPr>
              <a:t>A representação do terreno tem aplicações fundamentais nas áreas de </a:t>
            </a:r>
            <a:r>
              <a:rPr b="1" lang="pt-BR" sz="2400" spc="-1" strike="noStrike">
                <a:solidFill>
                  <a:srgbClr val="000000"/>
                </a:solidFill>
                <a:latin typeface="Roboto Condensed"/>
              </a:rPr>
              <a:t>meio ambiente, hidrologia, planejamento, arquitetura, urbanismo, paisagismo e engenharia,</a:t>
            </a:r>
            <a:r>
              <a:rPr b="0" lang="pt-BR" sz="2000" spc="-1" strike="noStrike">
                <a:solidFill>
                  <a:srgbClr val="000000"/>
                </a:solidFill>
                <a:latin typeface="Roboto Condensed"/>
              </a:rPr>
              <a:t> entre outras. </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2000" spc="-1" strike="noStrike">
                <a:solidFill>
                  <a:srgbClr val="000000"/>
                </a:solidFill>
                <a:latin typeface="Roboto Condensed"/>
              </a:rPr>
              <a:t>A representação do relevo nos permite planejar a </a:t>
            </a:r>
            <a:r>
              <a:rPr b="1" lang="pt-BR" sz="2800" spc="-1" strike="noStrike">
                <a:solidFill>
                  <a:srgbClr val="000000"/>
                </a:solidFill>
                <a:latin typeface="Roboto Condensed"/>
              </a:rPr>
              <a:t>implantação</a:t>
            </a:r>
            <a:r>
              <a:rPr b="0" lang="pt-BR" sz="2000" spc="-1" strike="noStrike">
                <a:solidFill>
                  <a:srgbClr val="000000"/>
                </a:solidFill>
                <a:latin typeface="Roboto Condensed"/>
              </a:rPr>
              <a:t> da edificação, a </a:t>
            </a:r>
            <a:r>
              <a:rPr b="1" lang="pt-BR" sz="2800" spc="-1" strike="noStrike">
                <a:solidFill>
                  <a:srgbClr val="000000"/>
                </a:solidFill>
                <a:latin typeface="Roboto Condensed"/>
              </a:rPr>
              <a:t>urbanização </a:t>
            </a:r>
            <a:r>
              <a:rPr b="0" lang="pt-BR" sz="2000" spc="-1" strike="noStrike">
                <a:solidFill>
                  <a:srgbClr val="000000"/>
                </a:solidFill>
                <a:latin typeface="Roboto Condensed"/>
              </a:rPr>
              <a:t>de territórios da cidade,</a:t>
            </a:r>
            <a:r>
              <a:rPr b="1" lang="pt-BR" sz="2800" spc="-1" strike="noStrike">
                <a:solidFill>
                  <a:srgbClr val="000000"/>
                </a:solidFill>
                <a:latin typeface="Roboto Condensed"/>
              </a:rPr>
              <a:t> </a:t>
            </a:r>
            <a:r>
              <a:rPr b="0" lang="pt-BR" sz="2000" spc="-1" strike="noStrike">
                <a:solidFill>
                  <a:srgbClr val="000000"/>
                </a:solidFill>
                <a:latin typeface="Roboto Condensed"/>
              </a:rPr>
              <a:t>a</a:t>
            </a:r>
            <a:r>
              <a:rPr b="1" lang="pt-BR" sz="2800" spc="-1" strike="noStrike">
                <a:solidFill>
                  <a:srgbClr val="000000"/>
                </a:solidFill>
                <a:latin typeface="Roboto Condensed"/>
              </a:rPr>
              <a:t> integração </a:t>
            </a:r>
            <a:r>
              <a:rPr b="0" lang="pt-BR" sz="2000" spc="-1" strike="noStrike">
                <a:solidFill>
                  <a:srgbClr val="000000"/>
                </a:solidFill>
                <a:latin typeface="Roboto Condensed"/>
              </a:rPr>
              <a:t>com a paisagem,</a:t>
            </a:r>
            <a:r>
              <a:rPr b="1" lang="pt-BR" sz="2800" spc="-1" strike="noStrike">
                <a:solidFill>
                  <a:srgbClr val="000000"/>
                </a:solidFill>
                <a:latin typeface="Roboto Condensed"/>
              </a:rPr>
              <a:t> </a:t>
            </a:r>
            <a:r>
              <a:rPr b="0" lang="pt-BR" sz="2000" spc="-1" strike="noStrike">
                <a:solidFill>
                  <a:srgbClr val="000000"/>
                </a:solidFill>
                <a:latin typeface="Roboto Condensed"/>
              </a:rPr>
              <a:t>a  identificar soluções de </a:t>
            </a:r>
            <a:r>
              <a:rPr b="1" lang="pt-BR" sz="2800" spc="-1" strike="noStrike">
                <a:solidFill>
                  <a:srgbClr val="000000"/>
                </a:solidFill>
                <a:latin typeface="Roboto Condensed"/>
              </a:rPr>
              <a:t>drenagem</a:t>
            </a:r>
            <a:r>
              <a:rPr b="0" lang="pt-BR" sz="2000" spc="-1" strike="noStrike">
                <a:solidFill>
                  <a:srgbClr val="000000"/>
                </a:solidFill>
                <a:latin typeface="Roboto Condensed"/>
              </a:rPr>
              <a:t>, </a:t>
            </a:r>
            <a:r>
              <a:rPr b="1" lang="pt-BR" sz="2800" spc="-1" strike="noStrike">
                <a:solidFill>
                  <a:srgbClr val="000000"/>
                </a:solidFill>
                <a:latin typeface="Roboto Condensed"/>
              </a:rPr>
              <a:t>acessibilidade</a:t>
            </a:r>
            <a:r>
              <a:rPr b="0" lang="pt-BR" sz="2000" spc="-1" strike="noStrike">
                <a:solidFill>
                  <a:srgbClr val="000000"/>
                </a:solidFill>
                <a:latin typeface="Roboto Condensed"/>
              </a:rPr>
              <a:t>, assim como analisar </a:t>
            </a:r>
            <a:r>
              <a:rPr b="1" lang="pt-BR" sz="2800" spc="-1" strike="noStrike">
                <a:solidFill>
                  <a:srgbClr val="000000"/>
                </a:solidFill>
                <a:latin typeface="Roboto Condensed"/>
              </a:rPr>
              <a:t>interferências no conforto ambiental </a:t>
            </a:r>
            <a:r>
              <a:rPr b="0" lang="pt-BR" sz="2000" spc="-1" strike="noStrike">
                <a:solidFill>
                  <a:srgbClr val="000000"/>
                </a:solidFill>
                <a:latin typeface="Roboto Condensed"/>
              </a:rPr>
              <a:t>e nas </a:t>
            </a:r>
            <a:r>
              <a:rPr b="1" lang="pt-BR" sz="2800" spc="-1" strike="noStrike">
                <a:solidFill>
                  <a:srgbClr val="000000"/>
                </a:solidFill>
                <a:latin typeface="Roboto Condensed"/>
              </a:rPr>
              <a:t>vistas</a:t>
            </a:r>
            <a:r>
              <a:rPr b="0" lang="pt-BR" sz="2000" spc="-1" strike="noStrike">
                <a:solidFill>
                  <a:srgbClr val="000000"/>
                </a:solidFill>
                <a:latin typeface="Roboto Condensed"/>
              </a:rPr>
              <a:t> planejadas da edificação.</a:t>
            </a: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solidFill>
                <a:srgbClr val="000000"/>
              </a:solidFill>
              <a:latin typeface="Arial"/>
            </a:endParaRPr>
          </a:p>
        </p:txBody>
      </p:sp>
      <p:sp>
        <p:nvSpPr>
          <p:cNvPr id="217"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218" name="PlaceHolder 2"/>
          <p:cNvSpPr>
            <a:spLocks noGrp="1"/>
          </p:cNvSpPr>
          <p:nvPr>
            <p:ph type="sldNum" idx="4"/>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7D623BBA-6F48-4CA5-BC45-02A2F449B7B1}"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Retângulo 3"/>
          <p:cNvSpPr/>
          <p:nvPr/>
        </p:nvSpPr>
        <p:spPr>
          <a:xfrm>
            <a:off x="5232240" y="0"/>
            <a:ext cx="6959160" cy="685764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Roboto Condensed"/>
            </a:endParaRPr>
          </a:p>
        </p:txBody>
      </p:sp>
      <p:pic>
        <p:nvPicPr>
          <p:cNvPr id="597" name="Picture 1" descr=""/>
          <p:cNvPicPr/>
          <p:nvPr/>
        </p:nvPicPr>
        <p:blipFill>
          <a:blip r:embed="rId1"/>
          <a:stretch/>
        </p:blipFill>
        <p:spPr>
          <a:xfrm>
            <a:off x="5664240" y="1082520"/>
            <a:ext cx="6143400" cy="5047920"/>
          </a:xfrm>
          <a:prstGeom prst="rect">
            <a:avLst/>
          </a:prstGeom>
          <a:ln w="0">
            <a:noFill/>
          </a:ln>
        </p:spPr>
      </p:pic>
      <p:sp>
        <p:nvSpPr>
          <p:cNvPr id="598" name="Text Box 2"/>
          <p:cNvSpPr/>
          <p:nvPr/>
        </p:nvSpPr>
        <p:spPr>
          <a:xfrm>
            <a:off x="9696600" y="66816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Roboto Condensed"/>
              </a:rPr>
              <a:t>Fonte: (ALVAREZ et al).</a:t>
            </a:r>
            <a:endParaRPr b="0" lang="pt-BR" sz="1100" spc="-1" strike="noStrike">
              <a:solidFill>
                <a:srgbClr val="000000"/>
              </a:solidFill>
              <a:latin typeface="Arial"/>
            </a:endParaRPr>
          </a:p>
        </p:txBody>
      </p:sp>
      <p:sp>
        <p:nvSpPr>
          <p:cNvPr id="599" name="Text Box 6"/>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EBBF3F76-9986-431C-8557-1BC6715776F5}"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
        <p:nvSpPr>
          <p:cNvPr id="600" name="Retângulo 1"/>
          <p:cNvSpPr/>
          <p:nvPr/>
        </p:nvSpPr>
        <p:spPr>
          <a:xfrm>
            <a:off x="766800" y="2133720"/>
            <a:ext cx="3528720" cy="252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2000" spc="-1" strike="noStrike">
                <a:solidFill>
                  <a:srgbClr val="ffffff"/>
                </a:solidFill>
                <a:latin typeface="Roboto Condensed"/>
              </a:rPr>
              <a:t>- Vertentes, flancos ou encostas;</a:t>
            </a:r>
            <a:endParaRPr b="0" lang="pt-BR" sz="2000" spc="-1" strike="noStrike">
              <a:solidFill>
                <a:srgbClr val="000000"/>
              </a:solidFill>
              <a:latin typeface="Arial"/>
            </a:endParaRPr>
          </a:p>
          <a:p>
            <a:pPr>
              <a:lnSpc>
                <a:spcPct val="100000"/>
              </a:lnSpc>
            </a:pPr>
            <a:endParaRPr b="0" lang="pt-BR" sz="2000" spc="-1" strike="noStrike">
              <a:solidFill>
                <a:srgbClr val="000000"/>
              </a:solidFill>
              <a:latin typeface="Arial"/>
            </a:endParaRPr>
          </a:p>
          <a:p>
            <a:pPr>
              <a:lnSpc>
                <a:spcPct val="100000"/>
              </a:lnSpc>
            </a:pPr>
            <a:r>
              <a:rPr b="0" i="1" lang="pt-BR" sz="2000" spc="-1" strike="noStrike">
                <a:solidFill>
                  <a:srgbClr val="ffffff"/>
                </a:solidFill>
                <a:latin typeface="Roboto Condensed"/>
              </a:rPr>
              <a:t>- Linha de talvegue;</a:t>
            </a:r>
            <a:endParaRPr b="0" lang="pt-BR" sz="2000" spc="-1" strike="noStrike">
              <a:solidFill>
                <a:srgbClr val="000000"/>
              </a:solidFill>
              <a:latin typeface="Arial"/>
            </a:endParaRPr>
          </a:p>
          <a:p>
            <a:pPr>
              <a:lnSpc>
                <a:spcPct val="100000"/>
              </a:lnSpc>
            </a:pPr>
            <a:endParaRPr b="0" lang="pt-BR" sz="2000" spc="-1" strike="noStrike">
              <a:solidFill>
                <a:srgbClr val="000000"/>
              </a:solidFill>
              <a:latin typeface="Arial"/>
            </a:endParaRPr>
          </a:p>
          <a:p>
            <a:pPr>
              <a:lnSpc>
                <a:spcPct val="100000"/>
              </a:lnSpc>
            </a:pPr>
            <a:r>
              <a:rPr b="0" i="1" lang="pt-BR" sz="2000" spc="-1" strike="noStrike">
                <a:solidFill>
                  <a:srgbClr val="ffffff"/>
                </a:solidFill>
                <a:latin typeface="Roboto Condensed"/>
              </a:rPr>
              <a:t>- Linha de cumiada;</a:t>
            </a:r>
            <a:endParaRPr b="0" lang="pt-BR" sz="2000" spc="-1" strike="noStrike">
              <a:solidFill>
                <a:srgbClr val="000000"/>
              </a:solidFill>
              <a:latin typeface="Arial"/>
            </a:endParaRPr>
          </a:p>
          <a:p>
            <a:pPr>
              <a:lnSpc>
                <a:spcPct val="100000"/>
              </a:lnSpc>
            </a:pPr>
            <a:endParaRPr b="0" lang="pt-BR" sz="2000" spc="-1" strike="noStrike">
              <a:solidFill>
                <a:srgbClr val="000000"/>
              </a:solidFill>
              <a:latin typeface="Arial"/>
            </a:endParaRPr>
          </a:p>
          <a:p>
            <a:pPr>
              <a:lnSpc>
                <a:spcPct val="100000"/>
              </a:lnSpc>
            </a:pPr>
            <a:r>
              <a:rPr b="0" i="1" lang="pt-BR" sz="2000" spc="-1" strike="noStrike">
                <a:solidFill>
                  <a:srgbClr val="ffffff"/>
                </a:solidFill>
                <a:latin typeface="Roboto Condensed"/>
              </a:rPr>
              <a:t>- Garganta.</a:t>
            </a:r>
            <a:endParaRPr b="0" lang="pt-BR" sz="2000" spc="-1" strike="noStrike">
              <a:solidFill>
                <a:srgbClr val="000000"/>
              </a:solidFill>
              <a:latin typeface="Arial"/>
            </a:endParaRPr>
          </a:p>
        </p:txBody>
      </p:sp>
      <p:sp>
        <p:nvSpPr>
          <p:cNvPr id="601" name="Retângulo 2"/>
          <p:cNvSpPr/>
          <p:nvPr/>
        </p:nvSpPr>
        <p:spPr>
          <a:xfrm>
            <a:off x="1278360" y="573120"/>
            <a:ext cx="2171520" cy="455400"/>
          </a:xfrm>
          <a:prstGeom prst="rect">
            <a:avLst/>
          </a:prstGeom>
          <a:noFill/>
          <a:ln w="0">
            <a:noFill/>
          </a:ln>
        </p:spPr>
        <p:style>
          <a:lnRef idx="0"/>
          <a:fillRef idx="0"/>
          <a:effectRef idx="0"/>
          <a:fontRef idx="minor"/>
        </p:style>
        <p:txBody>
          <a:bodyPr wrap="none" lIns="90000" rIns="90000" tIns="45000" bIns="45000" anchor="t">
            <a:spAutoFit/>
          </a:bodyPr>
          <a:p>
            <a:pPr algn="just">
              <a:lnSpc>
                <a:spcPct val="100000"/>
              </a:lnSpc>
            </a:pPr>
            <a:r>
              <a:rPr b="1" lang="pt-BR" sz="2400" spc="-1" strike="noStrike">
                <a:solidFill>
                  <a:srgbClr val="ffffff"/>
                </a:solidFill>
                <a:latin typeface="Roboto Condensed"/>
              </a:rPr>
              <a:t>5.3. Linhas Notáveis</a:t>
            </a: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 Box 1"/>
          <p:cNvSpPr/>
          <p:nvPr/>
        </p:nvSpPr>
        <p:spPr>
          <a:xfrm>
            <a:off x="6672240" y="1989000"/>
            <a:ext cx="3431880" cy="364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900" spc="-1" strike="noStrike">
                <a:solidFill>
                  <a:srgbClr val="000000"/>
                </a:solidFill>
                <a:latin typeface="Roboto Condensed"/>
              </a:rPr>
              <a:t>Fonte: (ALVAREZ et al).</a:t>
            </a:r>
            <a:endParaRPr b="0" lang="pt-BR" sz="900" spc="-1" strike="noStrike">
              <a:solidFill>
                <a:srgbClr val="000000"/>
              </a:solidFill>
              <a:latin typeface="Arial"/>
            </a:endParaRPr>
          </a:p>
        </p:txBody>
      </p:sp>
      <p:pic>
        <p:nvPicPr>
          <p:cNvPr id="603" name="Picture 3" descr=""/>
          <p:cNvPicPr/>
          <p:nvPr/>
        </p:nvPicPr>
        <p:blipFill>
          <a:blip r:embed="rId1"/>
          <a:srcRect l="1680" t="0" r="0" b="2571"/>
          <a:stretch/>
        </p:blipFill>
        <p:spPr>
          <a:xfrm>
            <a:off x="1992240" y="2263680"/>
            <a:ext cx="4212720" cy="1364760"/>
          </a:xfrm>
          <a:prstGeom prst="rect">
            <a:avLst/>
          </a:prstGeom>
          <a:ln w="0">
            <a:noFill/>
          </a:ln>
        </p:spPr>
      </p:pic>
      <p:pic>
        <p:nvPicPr>
          <p:cNvPr id="604" name="Picture 4" descr=""/>
          <p:cNvPicPr/>
          <p:nvPr/>
        </p:nvPicPr>
        <p:blipFill>
          <a:blip r:embed="rId2"/>
          <a:srcRect l="1680" t="0" r="0" b="2111"/>
          <a:stretch/>
        </p:blipFill>
        <p:spPr>
          <a:xfrm>
            <a:off x="1919160" y="3919680"/>
            <a:ext cx="4214520" cy="1669680"/>
          </a:xfrm>
          <a:prstGeom prst="rect">
            <a:avLst/>
          </a:prstGeom>
          <a:ln w="0">
            <a:noFill/>
          </a:ln>
        </p:spPr>
      </p:pic>
      <p:sp>
        <p:nvSpPr>
          <p:cNvPr id="605" name="Rectangle 5"/>
          <p:cNvSpPr/>
          <p:nvPr/>
        </p:nvSpPr>
        <p:spPr>
          <a:xfrm>
            <a:off x="895320" y="668160"/>
            <a:ext cx="10529640" cy="579960"/>
          </a:xfrm>
          <a:prstGeom prst="rect">
            <a:avLst/>
          </a:prstGeom>
          <a:noFill/>
          <a:ln w="0">
            <a:noFill/>
          </a:ln>
        </p:spPr>
        <p:style>
          <a:lnRef idx="0"/>
          <a:fillRef idx="0"/>
          <a:effectRef idx="0"/>
          <a:fontRef idx="minor"/>
        </p:style>
        <p:txBody>
          <a:bodyPr lIns="90000" rIns="90000" tIns="46800" bIns="46800" anchor="t">
            <a:sp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600" spc="-1" strike="noStrike">
                <a:solidFill>
                  <a:srgbClr val="000000"/>
                </a:solidFill>
                <a:latin typeface="Roboto Condensed"/>
              </a:rPr>
              <a:t>Na cumeadas (divisores de água) , as curvas de nível de menor cota envolvem as de maior cota, enquanto nos vales (recolhedores de água) sucede o contrário.</a:t>
            </a:r>
            <a:endParaRPr b="0" lang="pt-BR" sz="1600" spc="-1" strike="noStrike">
              <a:solidFill>
                <a:srgbClr val="000000"/>
              </a:solidFill>
              <a:latin typeface="Arial"/>
            </a:endParaRPr>
          </a:p>
        </p:txBody>
      </p:sp>
      <p:pic>
        <p:nvPicPr>
          <p:cNvPr id="606" name="Picture 6" descr=""/>
          <p:cNvPicPr/>
          <p:nvPr/>
        </p:nvPicPr>
        <p:blipFill>
          <a:blip r:embed="rId3"/>
          <a:stretch/>
        </p:blipFill>
        <p:spPr>
          <a:xfrm>
            <a:off x="6456240" y="2492280"/>
            <a:ext cx="3855600" cy="3168360"/>
          </a:xfrm>
          <a:prstGeom prst="rect">
            <a:avLst/>
          </a:prstGeom>
          <a:ln w="0">
            <a:noFill/>
          </a:ln>
        </p:spPr>
      </p:pic>
      <p:sp>
        <p:nvSpPr>
          <p:cNvPr id="607" name="Rectangle 7"/>
          <p:cNvSpPr/>
          <p:nvPr/>
        </p:nvSpPr>
        <p:spPr>
          <a:xfrm>
            <a:off x="1632240" y="6453360"/>
            <a:ext cx="1760040" cy="2304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900" spc="-1" strike="noStrike">
                <a:solidFill>
                  <a:srgbClr val="000000"/>
                </a:solidFill>
                <a:latin typeface="Roboto Condensed"/>
              </a:rPr>
              <a:t>http://www.gd4caminhos.com/</a:t>
            </a:r>
            <a:endParaRPr b="0" lang="pt-BR" sz="900" spc="-1" strike="noStrike">
              <a:solidFill>
                <a:srgbClr val="000000"/>
              </a:solidFill>
              <a:latin typeface="Arial"/>
            </a:endParaRPr>
          </a:p>
        </p:txBody>
      </p:sp>
      <p:sp>
        <p:nvSpPr>
          <p:cNvPr id="608" name="Text Box 8"/>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74C2FF29-DD4E-45AD-B874-33BABD6EEA84}"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Retângulo 6"/>
          <p:cNvSpPr/>
          <p:nvPr/>
        </p:nvSpPr>
        <p:spPr>
          <a:xfrm>
            <a:off x="5232240" y="0"/>
            <a:ext cx="6959160" cy="685764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400" spc="-1" strike="noStrike">
              <a:solidFill>
                <a:schemeClr val="lt1"/>
              </a:solidFill>
              <a:latin typeface="Roboto Condensed"/>
            </a:endParaRPr>
          </a:p>
        </p:txBody>
      </p:sp>
      <p:sp>
        <p:nvSpPr>
          <p:cNvPr id="610" name="AutoShape 2"/>
          <p:cNvSpPr/>
          <p:nvPr/>
        </p:nvSpPr>
        <p:spPr>
          <a:xfrm>
            <a:off x="9169560" y="93600"/>
            <a:ext cx="2774880" cy="290160"/>
          </a:xfrm>
          <a:custGeom>
            <a:avLst/>
            <a:gdLst>
              <a:gd name="textAreaLeft" fmla="*/ 0 w 2774880"/>
              <a:gd name="textAreaRight" fmla="*/ 2775240 w 2774880"/>
              <a:gd name="textAreaTop" fmla="*/ 0 h 290160"/>
              <a:gd name="textAreaBottom" fmla="*/ 290520 h 29016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9144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000" spc="-1" strike="noStrike" u="sng">
                <a:solidFill>
                  <a:srgbClr val="9454c3"/>
                </a:solidFill>
                <a:uFillTx/>
                <a:latin typeface="Roboto Condensed"/>
                <a:ea typeface="SimSun"/>
                <a:hlinkClick r:id="rId1"/>
              </a:rPr>
              <a:t>http://www.wiking.edu.pl/article.php?id=803</a:t>
            </a:r>
            <a:endParaRPr b="0" lang="pt-BR" sz="1000" spc="-1" strike="noStrike">
              <a:solidFill>
                <a:srgbClr val="000000"/>
              </a:solidFill>
              <a:latin typeface="Arial"/>
            </a:endParaRPr>
          </a:p>
        </p:txBody>
      </p:sp>
      <p:pic>
        <p:nvPicPr>
          <p:cNvPr id="611" name="Picture 3" descr=""/>
          <p:cNvPicPr/>
          <p:nvPr/>
        </p:nvPicPr>
        <p:blipFill>
          <a:blip r:embed="rId2"/>
          <a:stretch/>
        </p:blipFill>
        <p:spPr>
          <a:xfrm>
            <a:off x="6888240" y="2492280"/>
            <a:ext cx="3755520" cy="1944360"/>
          </a:xfrm>
          <a:prstGeom prst="rect">
            <a:avLst/>
          </a:prstGeom>
          <a:ln w="0">
            <a:noFill/>
          </a:ln>
        </p:spPr>
      </p:pic>
      <p:sp>
        <p:nvSpPr>
          <p:cNvPr id="612" name="AutoShape 4"/>
          <p:cNvSpPr/>
          <p:nvPr/>
        </p:nvSpPr>
        <p:spPr>
          <a:xfrm>
            <a:off x="407880" y="1327320"/>
            <a:ext cx="4463640" cy="3795480"/>
          </a:xfrm>
          <a:custGeom>
            <a:avLst/>
            <a:gdLst>
              <a:gd name="textAreaLeft" fmla="*/ 0 w 4463640"/>
              <a:gd name="textAreaRight" fmla="*/ 4464000 w 4463640"/>
              <a:gd name="textAreaTop" fmla="*/ 0 h 3795480"/>
              <a:gd name="textAreaBottom" fmla="*/ 3795840 h 379548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9144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ea typeface="SimSun"/>
              </a:rPr>
              <a:t>Elevação e depressão</a:t>
            </a: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ea typeface="SimSun"/>
              </a:rPr>
              <a:t>- Elevação</a:t>
            </a:r>
            <a:r>
              <a:rPr b="0" lang="pt-BR" sz="2400" spc="-1" strike="noStrike">
                <a:solidFill>
                  <a:srgbClr val="ffffff"/>
                </a:solidFill>
                <a:latin typeface="Roboto Condensed"/>
                <a:ea typeface="SimSun"/>
              </a:rPr>
              <a:t> - resulta da reunião de duas ou mais cumeadas;</a:t>
            </a: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400" spc="-1" strike="noStrike">
                <a:solidFill>
                  <a:srgbClr val="ffffff"/>
                </a:solidFill>
                <a:latin typeface="Roboto Condensed"/>
                <a:ea typeface="SimSun"/>
              </a:rPr>
              <a:t>- Depressão</a:t>
            </a:r>
            <a:r>
              <a:rPr b="0" lang="pt-BR" sz="2400" spc="-1" strike="noStrike">
                <a:solidFill>
                  <a:srgbClr val="ffffff"/>
                </a:solidFill>
                <a:latin typeface="Roboto Condensed"/>
                <a:ea typeface="SimSun"/>
              </a:rPr>
              <a:t> - resulta da junção de vales</a:t>
            </a:r>
            <a:endParaRPr b="0" lang="pt-BR" sz="2400" spc="-1" strike="noStrike">
              <a:solidFill>
                <a:srgbClr val="000000"/>
              </a:solidFill>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sp>
        <p:nvSpPr>
          <p:cNvPr id="613" name="Text Box 5"/>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690361C-E2AE-4818-B3E6-ED3D2D6DCE1C}"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4" name="Picture 1" descr=""/>
          <p:cNvPicPr/>
          <p:nvPr/>
        </p:nvPicPr>
        <p:blipFill>
          <a:blip r:embed="rId1"/>
          <a:stretch/>
        </p:blipFill>
        <p:spPr>
          <a:xfrm>
            <a:off x="0" y="12600"/>
            <a:ext cx="12191760" cy="6980040"/>
          </a:xfrm>
          <a:prstGeom prst="rect">
            <a:avLst/>
          </a:prstGeom>
          <a:ln w="0">
            <a:noFill/>
          </a:ln>
        </p:spPr>
      </p:pic>
      <p:sp>
        <p:nvSpPr>
          <p:cNvPr id="615" name="Rectangle 2"/>
          <p:cNvSpPr/>
          <p:nvPr/>
        </p:nvSpPr>
        <p:spPr>
          <a:xfrm>
            <a:off x="1865880" y="6453360"/>
            <a:ext cx="943200" cy="2149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800" spc="-1" strike="noStrike" u="sng">
                <a:solidFill>
                  <a:srgbClr val="9454c3"/>
                </a:solidFill>
                <a:uFillTx/>
                <a:latin typeface="Roboto Condensed"/>
                <a:hlinkClick r:id="rId2"/>
              </a:rPr>
              <a:t>pt.wikipedia.org</a:t>
            </a:r>
            <a:endParaRPr b="0" lang="pt-BR" sz="800" spc="-1" strike="noStrike">
              <a:solidFill>
                <a:srgbClr val="000000"/>
              </a:solidFill>
              <a:latin typeface="Arial"/>
            </a:endParaRPr>
          </a:p>
        </p:txBody>
      </p:sp>
      <p:sp>
        <p:nvSpPr>
          <p:cNvPr id="616" name="Text Box 3"/>
          <p:cNvSpPr/>
          <p:nvPr/>
        </p:nvSpPr>
        <p:spPr>
          <a:xfrm>
            <a:off x="8077320" y="6353280"/>
            <a:ext cx="2109600" cy="366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431FE1EA-7BD0-40B2-803C-2474EFACAB14}" type="slidenum">
              <a:rPr b="1" lang="pt-BR" sz="1400" spc="-1" strike="noStrike">
                <a:solidFill>
                  <a:srgbClr val="000000"/>
                </a:solidFill>
                <a:latin typeface="Roboto Condensed"/>
              </a:rPr>
              <a:t>&lt;número&gt;</a:t>
            </a:fld>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 Box 1"/>
          <p:cNvSpPr/>
          <p:nvPr/>
        </p:nvSpPr>
        <p:spPr>
          <a:xfrm>
            <a:off x="1055520" y="1928880"/>
            <a:ext cx="10326240" cy="49287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900" spc="-1" strike="noStrike">
                <a:solidFill>
                  <a:srgbClr val="000000"/>
                </a:solidFill>
                <a:latin typeface="Roboto Condensed"/>
                <a:ea typeface="Roboto Condensed"/>
              </a:rPr>
              <a:t>Representação do relevo pode se dar de diversas formas, a depender da metodologia utilizada e do objetivo da projeto em questão. Tem-se:</a:t>
            </a:r>
            <a:endParaRPr b="0" lang="pt-BR" sz="19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100" spc="-1" strike="noStrike">
              <a:solidFill>
                <a:srgbClr val="000000"/>
              </a:solidFill>
              <a:latin typeface="Arial"/>
            </a:endParaRPr>
          </a:p>
          <a:p>
            <a:pPr marL="2514600" indent="-228600" algn="just">
              <a:lnSpc>
                <a:spcPct val="150000"/>
              </a:lnSpc>
              <a:tabLst>
                <a:tab algn="l" pos="0"/>
              </a:tabLst>
            </a:pPr>
            <a:endParaRPr b="0" lang="pt-BR" sz="1800" spc="-1" strike="noStrike">
              <a:solidFill>
                <a:srgbClr val="000000"/>
              </a:solidFill>
              <a:latin typeface="Arial"/>
            </a:endParaRPr>
          </a:p>
          <a:p>
            <a:pPr marL="2514600" indent="-228600" algn="just">
              <a:lnSpc>
                <a:spcPct val="150000"/>
              </a:lnSpc>
              <a:tabLst>
                <a:tab algn="l" pos="0"/>
              </a:tabLst>
            </a:pPr>
            <a:endParaRPr b="0" lang="pt-BR" sz="1800" spc="-1" strike="noStrike">
              <a:solidFill>
                <a:srgbClr val="000000"/>
              </a:solidFill>
              <a:latin typeface="Arial"/>
            </a:endParaRPr>
          </a:p>
          <a:p>
            <a:pPr marL="2514600" indent="-228600" algn="just">
              <a:lnSpc>
                <a:spcPct val="150000"/>
              </a:lnSpc>
              <a:tabLst>
                <a:tab algn="l" pos="0"/>
              </a:tabLst>
            </a:pPr>
            <a:endParaRPr b="0" lang="pt-BR" sz="1800" spc="-1" strike="noStrike">
              <a:solidFill>
                <a:srgbClr val="000000"/>
              </a:solidFill>
              <a:latin typeface="Arial"/>
            </a:endParaRPr>
          </a:p>
          <a:p>
            <a:pPr marL="2514600" indent="-228600" algn="just">
              <a:lnSpc>
                <a:spcPct val="150000"/>
              </a:lnSpc>
              <a:tabLst>
                <a:tab algn="l" pos="0"/>
              </a:tabLst>
            </a:pPr>
            <a:endParaRPr b="0" lang="pt-BR" sz="1800" spc="-1" strike="noStrike">
              <a:solidFill>
                <a:srgbClr val="000000"/>
              </a:solidFill>
              <a:latin typeface="Arial"/>
            </a:endParaRPr>
          </a:p>
          <a:p>
            <a:pPr marL="2514600" indent="-228600" algn="just">
              <a:lnSpc>
                <a:spcPct val="150000"/>
              </a:lnSpc>
              <a:tabLst>
                <a:tab algn="l" pos="0"/>
              </a:tabLst>
            </a:pPr>
            <a:endParaRPr b="0" lang="pt-BR" sz="1800" spc="-1" strike="noStrike">
              <a:solidFill>
                <a:srgbClr val="000000"/>
              </a:solidFill>
              <a:latin typeface="Arial"/>
            </a:endParaRPr>
          </a:p>
          <a:p>
            <a:pPr marL="2514600" indent="-228600" algn="just">
              <a:lnSpc>
                <a:spcPct val="15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a:p>
            <a:pPr marL="2514600" indent="-228600">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400" spc="-1" strike="noStrike">
              <a:solidFill>
                <a:srgbClr val="000000"/>
              </a:solidFill>
              <a:latin typeface="Arial"/>
            </a:endParaRPr>
          </a:p>
          <a:p>
            <a:pPr marL="2514600" indent="-228600">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400" spc="-1" strike="noStrike">
              <a:solidFill>
                <a:srgbClr val="000000"/>
              </a:solidFill>
              <a:latin typeface="Arial"/>
            </a:endParaRPr>
          </a:p>
          <a:p>
            <a:pPr marL="2514600" indent="-228600">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400" spc="-1" strike="noStrike">
              <a:solidFill>
                <a:srgbClr val="000000"/>
              </a:solidFill>
              <a:latin typeface="Arial"/>
            </a:endParaRPr>
          </a:p>
          <a:p>
            <a:pPr marL="2514600" indent="-228600">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solidFill>
                <a:srgbClr val="000000"/>
              </a:solidFill>
              <a:latin typeface="Arial"/>
            </a:endParaRPr>
          </a:p>
          <a:p>
            <a:pPr marL="2514600" indent="-228600"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solidFill>
                <a:srgbClr val="000000"/>
              </a:solidFill>
              <a:latin typeface="Arial"/>
            </a:endParaRPr>
          </a:p>
        </p:txBody>
      </p:sp>
      <p:sp>
        <p:nvSpPr>
          <p:cNvPr id="220"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221" name="PlaceHolder 2"/>
          <p:cNvSpPr>
            <a:spLocks noGrp="1"/>
          </p:cNvSpPr>
          <p:nvPr>
            <p:ph type="sldNum" idx="5"/>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D6EC6831-7C19-44A4-84A3-AE6746E1F1C5}"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222" name="Retângulo 9"/>
          <p:cNvSpPr/>
          <p:nvPr/>
        </p:nvSpPr>
        <p:spPr>
          <a:xfrm>
            <a:off x="880920" y="2643120"/>
            <a:ext cx="6095520" cy="3792960"/>
          </a:xfrm>
          <a:prstGeom prst="rect">
            <a:avLst/>
          </a:prstGeom>
          <a:noFill/>
          <a:ln w="0">
            <a:noFill/>
          </a:ln>
        </p:spPr>
        <p:style>
          <a:lnRef idx="0"/>
          <a:fillRef idx="0"/>
          <a:effectRef idx="0"/>
          <a:fontRef idx="minor"/>
        </p:style>
        <p:txBody>
          <a:bodyPr lIns="90000" rIns="90000" tIns="45000" bIns="45000" anchor="t">
            <a:spAutoFit/>
          </a:bodyPr>
          <a:p>
            <a:pPr marL="457200" algn="just">
              <a:lnSpc>
                <a:spcPct val="150000"/>
              </a:lnSpc>
            </a:pPr>
            <a:r>
              <a:rPr b="0" lang="pt-BR" sz="1800" spc="-1" strike="noStrike">
                <a:solidFill>
                  <a:srgbClr val="000000"/>
                </a:solidFill>
                <a:latin typeface="Roboto Condensed"/>
                <a:ea typeface="Roboto Condensed"/>
              </a:rPr>
              <a:t>- Pontos cotados</a:t>
            </a:r>
            <a:endParaRPr b="0" lang="pt-BR" sz="1800" spc="-1" strike="noStrike">
              <a:solidFill>
                <a:srgbClr val="000000"/>
              </a:solidFill>
              <a:latin typeface="Arial"/>
            </a:endParaRPr>
          </a:p>
          <a:p>
            <a:pPr marL="457200" algn="just">
              <a:lnSpc>
                <a:spcPct val="150000"/>
              </a:lnSpc>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Curvas de nível</a:t>
            </a:r>
            <a:endParaRPr b="0" lang="pt-BR" sz="1800" spc="-1" strike="noStrike">
              <a:solidFill>
                <a:srgbClr val="000000"/>
              </a:solidFill>
              <a:latin typeface="Arial"/>
            </a:endParaRPr>
          </a:p>
          <a:p>
            <a:pPr marL="457200" algn="just">
              <a:lnSpc>
                <a:spcPct val="150000"/>
              </a:lnSpc>
            </a:pPr>
            <a:r>
              <a:rPr b="0" lang="pt-BR" sz="1800" spc="-1" strike="noStrike">
                <a:solidFill>
                  <a:srgbClr val="000000"/>
                </a:solidFill>
                <a:latin typeface="Roboto Condensed"/>
                <a:ea typeface="Roboto Condensed"/>
              </a:rPr>
              <a:t>- Representação tridimensional</a:t>
            </a:r>
            <a:endParaRPr b="0" lang="pt-BR" sz="1800" spc="-1" strike="noStrike">
              <a:solidFill>
                <a:srgbClr val="000000"/>
              </a:solidFill>
              <a:latin typeface="Arial"/>
            </a:endParaRPr>
          </a:p>
          <a:p>
            <a:pPr lvl="1" marL="457200" indent="-216000" algn="just">
              <a:lnSpc>
                <a:spcPct val="150000"/>
              </a:lnSpc>
              <a:buClr>
                <a:srgbClr val="000000"/>
              </a:buClr>
              <a:buFont typeface="OpenSymbol"/>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Perfis topográficos</a:t>
            </a:r>
            <a:endParaRPr b="0" lang="pt-BR" sz="1800" spc="-1" strike="noStrike">
              <a:solidFill>
                <a:srgbClr val="000000"/>
              </a:solidFill>
              <a:latin typeface="Arial"/>
            </a:endParaRPr>
          </a:p>
          <a:p>
            <a:pPr lvl="1" marL="457200" indent="-216000" algn="just">
              <a:lnSpc>
                <a:spcPct val="150000"/>
              </a:lnSpc>
              <a:buClr>
                <a:srgbClr val="000000"/>
              </a:buClr>
              <a:buFont typeface="OpenSymbol"/>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Bacias de visão</a:t>
            </a:r>
            <a:endParaRPr b="0" lang="pt-BR" sz="1800" spc="-1" strike="noStrike">
              <a:solidFill>
                <a:srgbClr val="000000"/>
              </a:solidFill>
              <a:latin typeface="Arial"/>
            </a:endParaRPr>
          </a:p>
          <a:p>
            <a:pPr marL="457200" algn="just">
              <a:lnSpc>
                <a:spcPct val="150000"/>
              </a:lnSpc>
            </a:pPr>
            <a:r>
              <a:rPr b="0" lang="pt-BR" sz="1800" spc="-1" strike="noStrike">
                <a:solidFill>
                  <a:srgbClr val="000000"/>
                </a:solidFill>
                <a:latin typeface="Roboto Condensed"/>
                <a:ea typeface="Roboto Condensed"/>
              </a:rPr>
              <a:t>-  Mapas topográficos</a:t>
            </a:r>
            <a:endParaRPr b="0" lang="pt-BR" sz="1800" spc="-1" strike="noStrike">
              <a:solidFill>
                <a:srgbClr val="000000"/>
              </a:solidFill>
              <a:latin typeface="Arial"/>
            </a:endParaRPr>
          </a:p>
          <a:p>
            <a:pPr marL="457200" algn="just">
              <a:lnSpc>
                <a:spcPct val="150000"/>
              </a:lnSpc>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Mapas hipsométricos</a:t>
            </a:r>
            <a:endParaRPr b="0" lang="pt-BR" sz="1800" spc="-1" strike="noStrike">
              <a:solidFill>
                <a:srgbClr val="000000"/>
              </a:solidFill>
              <a:latin typeface="Arial"/>
            </a:endParaRPr>
          </a:p>
          <a:p>
            <a:pPr marL="457200" algn="just">
              <a:lnSpc>
                <a:spcPct val="150000"/>
              </a:lnSpc>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Mapas de isodeclividade</a:t>
            </a:r>
            <a:endParaRPr b="0" lang="pt-BR" sz="1800" spc="-1" strike="noStrike">
              <a:solidFill>
                <a:srgbClr val="000000"/>
              </a:solidFill>
              <a:latin typeface="Arial"/>
            </a:endParaRPr>
          </a:p>
          <a:p>
            <a:pPr marL="457200" algn="just">
              <a:lnSpc>
                <a:spcPct val="150000"/>
              </a:lnSpc>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 Modelos Tridimensionais: MDE, MDT e MDS </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sp>
        <p:nvSpPr>
          <p:cNvPr id="224" name="PlaceHolder 2"/>
          <p:cNvSpPr>
            <a:spLocks noGrp="1"/>
          </p:cNvSpPr>
          <p:nvPr>
            <p:ph type="sldNum" idx="6"/>
          </p:nvPr>
        </p:nvSpPr>
        <p:spPr>
          <a:xfrm>
            <a:off x="11640960" y="6356520"/>
            <a:ext cx="5504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66B7306B-3FFE-4FC8-8151-93EB9AA45555}"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225" name="Retângulo 9"/>
          <p:cNvSpPr/>
          <p:nvPr/>
        </p:nvSpPr>
        <p:spPr>
          <a:xfrm>
            <a:off x="942480" y="2692440"/>
            <a:ext cx="2187360" cy="394560"/>
          </a:xfrm>
          <a:prstGeom prst="rect">
            <a:avLst/>
          </a:prstGeom>
          <a:noFill/>
          <a:ln w="0">
            <a:noFill/>
          </a:ln>
        </p:spPr>
        <p:style>
          <a:lnRef idx="0"/>
          <a:fillRef idx="0"/>
          <a:effectRef idx="0"/>
          <a:fontRef idx="minor"/>
        </p:style>
        <p:txBody>
          <a:bodyPr wrap="none" lIns="90000" rIns="90000" tIns="45000" bIns="45000" anchor="t">
            <a:spAutoFit/>
          </a:bodyPr>
          <a:p>
            <a:pPr marL="270000" indent="-270000">
              <a:lnSpc>
                <a:spcPct val="100000"/>
              </a:lnSpc>
              <a:tabLst>
                <a:tab algn="l" pos="0"/>
              </a:tabLst>
            </a:pPr>
            <a:r>
              <a:rPr b="1" lang="pt-BR" sz="2000" spc="-1" strike="noStrike">
                <a:solidFill>
                  <a:srgbClr val="000000"/>
                </a:solidFill>
                <a:latin typeface="Roboto Condensed"/>
                <a:ea typeface="Roboto Condensed"/>
              </a:rPr>
              <a:t>-  Pontos Cotados</a:t>
            </a:r>
            <a:endParaRPr b="0" lang="pt-BR" sz="2000" spc="-1" strike="noStrike">
              <a:solidFill>
                <a:srgbClr val="000000"/>
              </a:solidFill>
              <a:latin typeface="Arial"/>
            </a:endParaRPr>
          </a:p>
        </p:txBody>
      </p:sp>
      <p:sp>
        <p:nvSpPr>
          <p:cNvPr id="226" name="Text Box 4"/>
          <p:cNvSpPr/>
          <p:nvPr/>
        </p:nvSpPr>
        <p:spPr>
          <a:xfrm>
            <a:off x="7238880" y="2071800"/>
            <a:ext cx="99972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400" spc="-1" strike="noStrike">
                <a:solidFill>
                  <a:srgbClr val="000000"/>
                </a:solidFill>
                <a:latin typeface="Roboto Condensed"/>
              </a:rPr>
              <a:t>Exemplo</a:t>
            </a:r>
            <a:endParaRPr b="0" lang="pt-BR" sz="1400" spc="-1" strike="noStrike">
              <a:solidFill>
                <a:srgbClr val="000000"/>
              </a:solidFill>
              <a:latin typeface="Arial"/>
            </a:endParaRPr>
          </a:p>
        </p:txBody>
      </p:sp>
      <p:sp>
        <p:nvSpPr>
          <p:cNvPr id="227" name="Rectangle 1"/>
          <p:cNvSpPr/>
          <p:nvPr/>
        </p:nvSpPr>
        <p:spPr>
          <a:xfrm>
            <a:off x="7310520" y="2500200"/>
            <a:ext cx="4500360" cy="2976120"/>
          </a:xfrm>
          <a:prstGeom prst="rect">
            <a:avLst/>
          </a:pr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gn="ct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800" spc="-1" strike="noStrike">
                <a:solidFill>
                  <a:srgbClr val="ffffff"/>
                </a:solidFill>
                <a:latin typeface="Arial"/>
              </a:rPr>
              <a:t>'</a:t>
            </a:r>
            <a:endParaRPr b="0" lang="pt-BR" sz="1800" spc="-1" strike="noStrike">
              <a:solidFill>
                <a:srgbClr val="000000"/>
              </a:solidFill>
              <a:latin typeface="Arial"/>
            </a:endParaRPr>
          </a:p>
        </p:txBody>
      </p:sp>
      <p:sp>
        <p:nvSpPr>
          <p:cNvPr id="228" name="Retângulo 12"/>
          <p:cNvSpPr/>
          <p:nvPr/>
        </p:nvSpPr>
        <p:spPr>
          <a:xfrm>
            <a:off x="1238040" y="3263760"/>
            <a:ext cx="5857560" cy="255852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Arial"/>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Forma mais simples de representação do relevo, a partir de suas coordenadas planas </a:t>
            </a:r>
            <a:r>
              <a:rPr b="0" lang="pt-BR" sz="1800" spc="-1" strike="noStrike">
                <a:solidFill>
                  <a:srgbClr val="000000"/>
                </a:solidFill>
                <a:latin typeface="Roboto Condensed"/>
                <a:ea typeface="Roboto Condensed"/>
              </a:rPr>
              <a:t>(x,y)</a:t>
            </a:r>
            <a:r>
              <a:rPr b="0" lang="pt-BR" sz="1800" spc="-1" strike="noStrike">
                <a:solidFill>
                  <a:srgbClr val="000000"/>
                </a:solidFill>
                <a:latin typeface="Roboto Condensed"/>
                <a:ea typeface="Roboto Condensed"/>
              </a:rPr>
              <a:t> ou geográficas (lat, long)</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marL="216000" indent="-216000">
              <a:lnSpc>
                <a:spcPct val="100000"/>
              </a:lnSpc>
              <a:buClr>
                <a:srgbClr val="000000"/>
              </a:buClr>
              <a:buFont typeface="Arial"/>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As projeções dos pontos no terreno têm indicada ao lado a sua altura </a:t>
            </a:r>
            <a:r>
              <a:rPr b="0" lang="pt-BR" sz="1800" spc="-1" strike="noStrike">
                <a:solidFill>
                  <a:srgbClr val="000000"/>
                </a:solidFill>
                <a:latin typeface="Roboto Condensed"/>
                <a:ea typeface="Roboto Condensed"/>
              </a:rPr>
              <a:t>em relação ao referencial</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a:p>
            <a:pPr marL="216000" indent="-216000">
              <a:lnSpc>
                <a:spcPct val="100000"/>
              </a:lnSpc>
              <a:buClr>
                <a:srgbClr val="000000"/>
              </a:buClr>
              <a:buFont typeface="Arial"/>
              <a:buChar char="•"/>
            </a:pPr>
            <a:r>
              <a:rPr b="0" lang="pt-BR" sz="1800" spc="-1" strike="noStrike">
                <a:solidFill>
                  <a:srgbClr val="000000"/>
                </a:solidFill>
                <a:latin typeface="Roboto Condensed"/>
                <a:ea typeface="Roboto Condensed"/>
              </a:rPr>
              <a:t> </a:t>
            </a:r>
            <a:r>
              <a:rPr b="0" lang="pt-BR" sz="1800" spc="-1" strike="noStrike">
                <a:solidFill>
                  <a:srgbClr val="000000"/>
                </a:solidFill>
                <a:latin typeface="Roboto Condensed"/>
                <a:ea typeface="Roboto Condensed"/>
              </a:rPr>
              <a:t>Sua leitura é pouco intuitiva, levando a dificuldades de interpretação.</a:t>
            </a:r>
            <a:endParaRPr b="0" lang="pt-BR" sz="1800" spc="-1" strike="noStrike">
              <a:solidFill>
                <a:srgbClr val="000000"/>
              </a:solidFill>
              <a:latin typeface="Arial"/>
            </a:endParaRPr>
          </a:p>
        </p:txBody>
      </p:sp>
      <p:sp>
        <p:nvSpPr>
          <p:cNvPr id="229" name="Retângulo 13"/>
          <p:cNvSpPr/>
          <p:nvPr/>
        </p:nvSpPr>
        <p:spPr>
          <a:xfrm>
            <a:off x="1326600" y="1928880"/>
            <a:ext cx="27702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400" spc="-1" strike="noStrike">
                <a:solidFill>
                  <a:srgbClr val="000000"/>
                </a:solidFill>
                <a:latin typeface="Roboto Condensed"/>
              </a:rPr>
              <a:t>Representação Horizontal</a:t>
            </a:r>
            <a:endParaRPr b="0" lang="pt-BR" sz="2400" spc="-1" strike="noStrike">
              <a:solidFill>
                <a:srgbClr val="000000"/>
              </a:solidFill>
              <a:latin typeface="Arial"/>
            </a:endParaRPr>
          </a:p>
        </p:txBody>
      </p:sp>
      <p:sp>
        <p:nvSpPr>
          <p:cNvPr id="230" name="Text Box 2"/>
          <p:cNvSpPr/>
          <p:nvPr/>
        </p:nvSpPr>
        <p:spPr>
          <a:xfrm>
            <a:off x="7667640" y="564372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Arial"/>
              </a:rPr>
              <a:t>Fonte: (ALVAREZ et al).</a:t>
            </a:r>
            <a:endParaRPr b="0" lang="pt-B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 Box 2"/>
          <p:cNvSpPr/>
          <p:nvPr/>
        </p:nvSpPr>
        <p:spPr>
          <a:xfrm>
            <a:off x="1166760" y="6492960"/>
            <a:ext cx="3431880" cy="364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100" spc="-1" strike="noStrike">
                <a:solidFill>
                  <a:srgbClr val="000000"/>
                </a:solidFill>
                <a:latin typeface="Arial"/>
              </a:rPr>
              <a:t>Fonte: (ALVAREZ et al).</a:t>
            </a:r>
            <a:endParaRPr b="0" lang="pt-BR" sz="1100" spc="-1" strike="noStrike">
              <a:solidFill>
                <a:srgbClr val="000000"/>
              </a:solidFill>
              <a:latin typeface="Arial"/>
            </a:endParaRPr>
          </a:p>
        </p:txBody>
      </p:sp>
      <p:sp>
        <p:nvSpPr>
          <p:cNvPr id="232" name="PlaceHolder 1"/>
          <p:cNvSpPr>
            <a:spLocks noGrp="1"/>
          </p:cNvSpPr>
          <p:nvPr>
            <p:ph type="sldNum" idx="7"/>
          </p:nvPr>
        </p:nvSpPr>
        <p:spPr>
          <a:xfrm>
            <a:off x="11707920" y="6356520"/>
            <a:ext cx="483840" cy="364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898989"/>
                </a:solidFill>
                <a:latin typeface="Calibri"/>
              </a:defRPr>
            </a:lvl1pPr>
          </a:lstStyle>
          <a:p>
            <a:pPr indent="0">
              <a:lnSpc>
                <a:spcPct val="100000"/>
              </a:lnSpc>
              <a:buNone/>
            </a:pPr>
            <a:fld id="{822CFE86-7658-434B-B5CE-F4E55AC87980}" type="slidenum">
              <a:rPr b="0" lang="pt-BR" sz="1400" spc="-1" strike="noStrike">
                <a:solidFill>
                  <a:srgbClr val="898989"/>
                </a:solidFill>
                <a:latin typeface="Calibri"/>
              </a:rPr>
              <a:t>&lt;número&gt;</a:t>
            </a:fld>
            <a:endParaRPr b="0" lang="pt-BR" sz="1400" spc="-1" strike="noStrike">
              <a:solidFill>
                <a:srgbClr val="000000"/>
              </a:solidFill>
              <a:latin typeface="Times New Roman"/>
            </a:endParaRPr>
          </a:p>
        </p:txBody>
      </p:sp>
      <p:sp>
        <p:nvSpPr>
          <p:cNvPr id="233" name="PlaceHolder 2"/>
          <p:cNvSpPr>
            <a:spLocks noGrp="1"/>
          </p:cNvSpPr>
          <p:nvPr>
            <p:ph type="title"/>
          </p:nvPr>
        </p:nvSpPr>
        <p:spPr>
          <a:xfrm>
            <a:off x="922320" y="635040"/>
            <a:ext cx="10347120" cy="657000"/>
          </a:xfrm>
          <a:prstGeom prst="rect">
            <a:avLst/>
          </a:prstGeom>
          <a:noFill/>
          <a:ln w="0">
            <a:noFill/>
          </a:ln>
        </p:spPr>
        <p:txBody>
          <a:bodyPr numCol="1" spcCol="0" tIns="91440" bIns="91440" anchor="b">
            <a:noAutofit/>
          </a:bodyPr>
          <a:p>
            <a:pPr indent="0">
              <a:lnSpc>
                <a:spcPct val="100000"/>
              </a:lnSpc>
              <a:buNone/>
            </a:pPr>
            <a:r>
              <a:rPr b="1" lang="pt-BR" sz="2800" spc="-1" strike="noStrike">
                <a:solidFill>
                  <a:srgbClr val="000000"/>
                </a:solidFill>
                <a:latin typeface="Roboto Condensed"/>
                <a:ea typeface="Roboto Condensed"/>
              </a:rPr>
              <a:t>1.0. Formas de Representação</a:t>
            </a:r>
            <a:endParaRPr b="0" lang="pt-BR" sz="2800" spc="-1" strike="noStrike">
              <a:solidFill>
                <a:srgbClr val="000000"/>
              </a:solidFill>
              <a:latin typeface="Arial"/>
            </a:endParaRPr>
          </a:p>
        </p:txBody>
      </p:sp>
      <p:pic>
        <p:nvPicPr>
          <p:cNvPr id="234" name="Picture 3" descr=""/>
          <p:cNvPicPr/>
          <p:nvPr/>
        </p:nvPicPr>
        <p:blipFill>
          <a:blip r:embed="rId1"/>
          <a:stretch/>
        </p:blipFill>
        <p:spPr>
          <a:xfrm>
            <a:off x="1219320" y="3286080"/>
            <a:ext cx="3447360" cy="3214440"/>
          </a:xfrm>
          <a:prstGeom prst="rect">
            <a:avLst/>
          </a:prstGeom>
          <a:ln w="0">
            <a:noFill/>
          </a:ln>
        </p:spPr>
      </p:pic>
      <p:sp>
        <p:nvSpPr>
          <p:cNvPr id="235" name="Text Box 3"/>
          <p:cNvSpPr/>
          <p:nvPr/>
        </p:nvSpPr>
        <p:spPr>
          <a:xfrm>
            <a:off x="1055520" y="1777320"/>
            <a:ext cx="8826120" cy="1356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2200" spc="-1" strike="noStrike">
                <a:solidFill>
                  <a:srgbClr val="000000"/>
                </a:solidFill>
                <a:latin typeface="Roboto Condensed"/>
                <a:ea typeface="Roboto Condensed"/>
              </a:rPr>
              <a:t>- Curvas de Nível</a:t>
            </a:r>
            <a:endParaRPr b="0" lang="pt-BR" sz="22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200" spc="-1" strike="noStrike">
              <a:solidFill>
                <a:srgbClr val="000000"/>
              </a:solidFill>
              <a:latin typeface="Arial"/>
            </a:endParaRPr>
          </a:p>
          <a:p>
            <a:pPr marL="361800" indent="-181080" algn="just">
              <a:lnSpc>
                <a:spcPct val="100000"/>
              </a:lnSpc>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pt-BR" sz="1900" spc="-1" strike="noStrike">
                <a:solidFill>
                  <a:srgbClr val="000000"/>
                </a:solidFill>
                <a:latin typeface="Roboto Condensed"/>
                <a:ea typeface="Roboto Condensed"/>
              </a:rPr>
              <a:t>Correspondem à projeção ortogonal de </a:t>
            </a:r>
            <a:r>
              <a:rPr b="1" lang="pt-BR" sz="1900" spc="-1" strike="noStrike">
                <a:solidFill>
                  <a:srgbClr val="000000"/>
                </a:solidFill>
                <a:latin typeface="Roboto Condensed"/>
                <a:ea typeface="Roboto Condensed"/>
              </a:rPr>
              <a:t>planos horizontais, eqüidistantes e paralelos</a:t>
            </a:r>
            <a:r>
              <a:rPr b="0" lang="pt-BR" sz="1900" spc="-1" strike="noStrike">
                <a:solidFill>
                  <a:srgbClr val="000000"/>
                </a:solidFill>
                <a:latin typeface="Roboto Condensed"/>
                <a:ea typeface="Roboto Condensed"/>
              </a:rPr>
              <a:t> que cortam a superfície do terreno.</a:t>
            </a:r>
            <a:endParaRPr b="0" lang="pt-BR" sz="19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a:p>
            <a:pPr algn="just">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400" spc="-1" strike="noStrike">
              <a:solidFill>
                <a:srgbClr val="000000"/>
              </a:solidFill>
              <a:latin typeface="Arial"/>
            </a:endParaRPr>
          </a:p>
        </p:txBody>
      </p:sp>
      <p:grpSp>
        <p:nvGrpSpPr>
          <p:cNvPr id="236" name="Grupo 99"/>
          <p:cNvGrpSpPr/>
          <p:nvPr/>
        </p:nvGrpSpPr>
        <p:grpSpPr>
          <a:xfrm>
            <a:off x="5881680" y="2748600"/>
            <a:ext cx="5801760" cy="4037760"/>
            <a:chOff x="5881680" y="2748600"/>
            <a:chExt cx="5801760" cy="4037760"/>
          </a:xfrm>
        </p:grpSpPr>
        <p:sp>
          <p:nvSpPr>
            <p:cNvPr id="237" name="Freeform 2"/>
            <p:cNvSpPr/>
            <p:nvPr/>
          </p:nvSpPr>
          <p:spPr>
            <a:xfrm>
              <a:off x="7333920" y="2748600"/>
              <a:ext cx="4326120" cy="1551600"/>
            </a:xfrm>
            <a:custGeom>
              <a:avLst/>
              <a:gdLst>
                <a:gd name="textAreaLeft" fmla="*/ 0 w 4326120"/>
                <a:gd name="textAreaRight" fmla="*/ 4326480 w 4326120"/>
                <a:gd name="textAreaTop" fmla="*/ 0 h 1551600"/>
                <a:gd name="textAreaBottom" fmla="*/ 1551960 h 1551600"/>
              </a:gdLst>
              <a:ahLst/>
              <a:rect l="textAreaLeft" t="textAreaTop" r="textAreaRight" b="textAreaBottom"/>
              <a:pathLst>
                <a:path w="3600" h="1333">
                  <a:moveTo>
                    <a:pt x="0" y="1333"/>
                  </a:moveTo>
                  <a:cubicBezTo>
                    <a:pt x="21" y="1314"/>
                    <a:pt x="87" y="1248"/>
                    <a:pt x="128" y="1213"/>
                  </a:cubicBezTo>
                  <a:cubicBezTo>
                    <a:pt x="169" y="1178"/>
                    <a:pt x="216" y="1152"/>
                    <a:pt x="248" y="1125"/>
                  </a:cubicBezTo>
                  <a:cubicBezTo>
                    <a:pt x="280" y="1098"/>
                    <a:pt x="296" y="1078"/>
                    <a:pt x="320" y="1053"/>
                  </a:cubicBezTo>
                  <a:cubicBezTo>
                    <a:pt x="344" y="1028"/>
                    <a:pt x="359" y="1010"/>
                    <a:pt x="392" y="973"/>
                  </a:cubicBezTo>
                  <a:cubicBezTo>
                    <a:pt x="425" y="936"/>
                    <a:pt x="484" y="872"/>
                    <a:pt x="520" y="829"/>
                  </a:cubicBezTo>
                  <a:cubicBezTo>
                    <a:pt x="556" y="786"/>
                    <a:pt x="580" y="752"/>
                    <a:pt x="608" y="717"/>
                  </a:cubicBezTo>
                  <a:cubicBezTo>
                    <a:pt x="636" y="682"/>
                    <a:pt x="659" y="653"/>
                    <a:pt x="688" y="621"/>
                  </a:cubicBezTo>
                  <a:cubicBezTo>
                    <a:pt x="717" y="589"/>
                    <a:pt x="764" y="544"/>
                    <a:pt x="784" y="525"/>
                  </a:cubicBezTo>
                  <a:cubicBezTo>
                    <a:pt x="804" y="506"/>
                    <a:pt x="788" y="521"/>
                    <a:pt x="808" y="509"/>
                  </a:cubicBezTo>
                  <a:cubicBezTo>
                    <a:pt x="828" y="497"/>
                    <a:pt x="869" y="465"/>
                    <a:pt x="904" y="453"/>
                  </a:cubicBezTo>
                  <a:cubicBezTo>
                    <a:pt x="939" y="441"/>
                    <a:pt x="976" y="440"/>
                    <a:pt x="1016" y="437"/>
                  </a:cubicBezTo>
                  <a:cubicBezTo>
                    <a:pt x="1056" y="434"/>
                    <a:pt x="1111" y="434"/>
                    <a:pt x="1144" y="437"/>
                  </a:cubicBezTo>
                  <a:cubicBezTo>
                    <a:pt x="1177" y="440"/>
                    <a:pt x="1188" y="434"/>
                    <a:pt x="1216" y="453"/>
                  </a:cubicBezTo>
                  <a:cubicBezTo>
                    <a:pt x="1244" y="472"/>
                    <a:pt x="1275" y="514"/>
                    <a:pt x="1312" y="549"/>
                  </a:cubicBezTo>
                  <a:cubicBezTo>
                    <a:pt x="1349" y="584"/>
                    <a:pt x="1407" y="626"/>
                    <a:pt x="1440" y="661"/>
                  </a:cubicBezTo>
                  <a:cubicBezTo>
                    <a:pt x="1473" y="696"/>
                    <a:pt x="1481" y="722"/>
                    <a:pt x="1512" y="757"/>
                  </a:cubicBezTo>
                  <a:cubicBezTo>
                    <a:pt x="1543" y="792"/>
                    <a:pt x="1583" y="845"/>
                    <a:pt x="1624" y="869"/>
                  </a:cubicBezTo>
                  <a:cubicBezTo>
                    <a:pt x="1665" y="893"/>
                    <a:pt x="1713" y="922"/>
                    <a:pt x="1760" y="901"/>
                  </a:cubicBezTo>
                  <a:cubicBezTo>
                    <a:pt x="1807" y="880"/>
                    <a:pt x="1867" y="800"/>
                    <a:pt x="1904" y="741"/>
                  </a:cubicBezTo>
                  <a:cubicBezTo>
                    <a:pt x="1941" y="682"/>
                    <a:pt x="1959" y="600"/>
                    <a:pt x="1984" y="549"/>
                  </a:cubicBezTo>
                  <a:cubicBezTo>
                    <a:pt x="2009" y="498"/>
                    <a:pt x="2027" y="476"/>
                    <a:pt x="2056" y="437"/>
                  </a:cubicBezTo>
                  <a:cubicBezTo>
                    <a:pt x="2085" y="398"/>
                    <a:pt x="2119" y="364"/>
                    <a:pt x="2160" y="317"/>
                  </a:cubicBezTo>
                  <a:cubicBezTo>
                    <a:pt x="2201" y="270"/>
                    <a:pt x="2251" y="209"/>
                    <a:pt x="2304" y="157"/>
                  </a:cubicBezTo>
                  <a:cubicBezTo>
                    <a:pt x="2357" y="105"/>
                    <a:pt x="2411" y="10"/>
                    <a:pt x="2480" y="5"/>
                  </a:cubicBezTo>
                  <a:cubicBezTo>
                    <a:pt x="2549" y="0"/>
                    <a:pt x="2659" y="74"/>
                    <a:pt x="2720" y="125"/>
                  </a:cubicBezTo>
                  <a:cubicBezTo>
                    <a:pt x="2781" y="176"/>
                    <a:pt x="2803" y="253"/>
                    <a:pt x="2848" y="309"/>
                  </a:cubicBezTo>
                  <a:cubicBezTo>
                    <a:pt x="2893" y="365"/>
                    <a:pt x="2940" y="393"/>
                    <a:pt x="2992" y="461"/>
                  </a:cubicBezTo>
                  <a:cubicBezTo>
                    <a:pt x="3044" y="529"/>
                    <a:pt x="3115" y="636"/>
                    <a:pt x="3160" y="717"/>
                  </a:cubicBezTo>
                  <a:cubicBezTo>
                    <a:pt x="3205" y="798"/>
                    <a:pt x="3227" y="886"/>
                    <a:pt x="3264" y="949"/>
                  </a:cubicBezTo>
                  <a:cubicBezTo>
                    <a:pt x="3301" y="1012"/>
                    <a:pt x="3328" y="1036"/>
                    <a:pt x="3384" y="1093"/>
                  </a:cubicBezTo>
                  <a:cubicBezTo>
                    <a:pt x="3440" y="1150"/>
                    <a:pt x="3555" y="1251"/>
                    <a:pt x="3600" y="1293"/>
                  </a:cubicBezTo>
                </a:path>
              </a:pathLst>
            </a:custGeom>
            <a:gradFill rotWithShape="0">
              <a:gsLst>
                <a:gs pos="0">
                  <a:srgbClr val="99cc00"/>
                </a:gs>
                <a:gs pos="100000">
                  <a:srgbClr val="ffffff"/>
                </a:gs>
              </a:gsLst>
              <a:lin ang="5400000"/>
            </a:gradFill>
            <a:ln w="38100">
              <a:solidFill>
                <a:srgbClr val="3366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grpSp>
          <p:nvGrpSpPr>
            <p:cNvPr id="238" name="Group 8"/>
            <p:cNvGrpSpPr/>
            <p:nvPr/>
          </p:nvGrpSpPr>
          <p:grpSpPr>
            <a:xfrm>
              <a:off x="5881680" y="2941920"/>
              <a:ext cx="5801760" cy="3844440"/>
              <a:chOff x="5881680" y="2941920"/>
              <a:chExt cx="5801760" cy="3844440"/>
            </a:xfrm>
          </p:grpSpPr>
          <p:grpSp>
            <p:nvGrpSpPr>
              <p:cNvPr id="239" name="Group 4"/>
              <p:cNvGrpSpPr/>
              <p:nvPr/>
            </p:nvGrpSpPr>
            <p:grpSpPr>
              <a:xfrm>
                <a:off x="7938720" y="3672000"/>
                <a:ext cx="3247920" cy="186840"/>
                <a:chOff x="7938720" y="3672000"/>
                <a:chExt cx="3247920" cy="186840"/>
              </a:xfrm>
            </p:grpSpPr>
            <p:sp>
              <p:nvSpPr>
                <p:cNvPr id="240" name="Oval 5"/>
                <p:cNvSpPr/>
                <p:nvPr/>
              </p:nvSpPr>
              <p:spPr>
                <a:xfrm>
                  <a:off x="7938720" y="3700080"/>
                  <a:ext cx="1301760" cy="158760"/>
                </a:xfrm>
                <a:prstGeom prst="ellipse">
                  <a:avLst/>
                </a:prstGeom>
                <a:pattFill prst="wdUpDiag">
                  <a:fgClr>
                    <a:srgbClr val="f89400"/>
                  </a:fgClr>
                  <a:bgClr>
                    <a:srgbClr val="ffffff"/>
                  </a:bgClr>
                </a:pattFill>
                <a:ln w="28575">
                  <a:solidFill>
                    <a:srgbClr val="f89400"/>
                  </a:solidFill>
                  <a:round/>
                </a:ln>
              </p:spPr>
              <p:style>
                <a:lnRef idx="0"/>
                <a:fillRef idx="0"/>
                <a:effectRef idx="0"/>
                <a:fontRef idx="minor"/>
              </p:style>
              <p:txBody>
                <a:bodyPr wrap="none" lIns="90000" rIns="90000" tIns="45000" bIns="45000" anchor="ctr">
                  <a:noAutofit/>
                </a:bodyPr>
                <a:p>
                  <a:pPr>
                    <a:lnSpc>
                      <a:spcPct val="100000"/>
                    </a:lnSpc>
                  </a:pPr>
                  <a:endParaRPr b="0" lang="pt-BR" sz="1000" spc="-1" strike="noStrike">
                    <a:solidFill>
                      <a:srgbClr val="000000"/>
                    </a:solidFill>
                    <a:latin typeface="Arial"/>
                  </a:endParaRPr>
                </a:p>
              </p:txBody>
            </p:sp>
            <p:sp>
              <p:nvSpPr>
                <p:cNvPr id="241" name="Oval 6"/>
                <p:cNvSpPr/>
                <p:nvPr/>
              </p:nvSpPr>
              <p:spPr>
                <a:xfrm>
                  <a:off x="9543600" y="3672000"/>
                  <a:ext cx="1643040" cy="168120"/>
                </a:xfrm>
                <a:prstGeom prst="ellipse">
                  <a:avLst/>
                </a:prstGeom>
                <a:pattFill prst="wdUpDiag">
                  <a:fgClr>
                    <a:srgbClr val="f89400"/>
                  </a:fgClr>
                  <a:bgClr>
                    <a:srgbClr val="ffffff"/>
                  </a:bgClr>
                </a:pattFill>
                <a:ln w="28575">
                  <a:solidFill>
                    <a:srgbClr val="f89400"/>
                  </a:solidFill>
                  <a:round/>
                </a:ln>
              </p:spPr>
              <p:style>
                <a:lnRef idx="0"/>
                <a:fillRef idx="0"/>
                <a:effectRef idx="0"/>
                <a:fontRef idx="minor"/>
              </p:style>
              <p:txBody>
                <a:bodyPr wrap="none" lIns="90000" rIns="90000" tIns="45000" bIns="45000" anchor="ctr">
                  <a:noAutofit/>
                </a:bodyPr>
                <a:p>
                  <a:pPr>
                    <a:lnSpc>
                      <a:spcPct val="100000"/>
                    </a:lnSpc>
                  </a:pPr>
                  <a:endParaRPr b="0" lang="pt-BR" sz="1000" spc="-1" strike="noStrike">
                    <a:solidFill>
                      <a:srgbClr val="000000"/>
                    </a:solidFill>
                    <a:latin typeface="Arial"/>
                  </a:endParaRPr>
                </a:p>
              </p:txBody>
            </p:sp>
          </p:grpSp>
          <p:sp>
            <p:nvSpPr>
              <p:cNvPr id="242" name="Oval 7"/>
              <p:cNvSpPr/>
              <p:nvPr/>
            </p:nvSpPr>
            <p:spPr>
              <a:xfrm>
                <a:off x="7611840" y="3965040"/>
                <a:ext cx="3876120" cy="261000"/>
              </a:xfrm>
              <a:prstGeom prst="ellipse">
                <a:avLst/>
              </a:prstGeom>
              <a:pattFill prst="wdUpDiag">
                <a:fgClr>
                  <a:srgbClr val="f89400"/>
                </a:fgClr>
                <a:bgClr>
                  <a:srgbClr val="ffffff"/>
                </a:bgClr>
              </a:pattFill>
              <a:ln w="28575">
                <a:solidFill>
                  <a:srgbClr val="f89400"/>
                </a:solidFill>
                <a:round/>
              </a:ln>
            </p:spPr>
            <p:style>
              <a:lnRef idx="0"/>
              <a:fillRef idx="0"/>
              <a:effectRef idx="0"/>
              <a:fontRef idx="minor"/>
            </p:style>
            <p:txBody>
              <a:bodyPr wrap="none" lIns="90000" rIns="90000" tIns="45000" bIns="45000" anchor="ctr">
                <a:noAutofit/>
              </a:bodyPr>
              <a:p>
                <a:pPr>
                  <a:lnSpc>
                    <a:spcPct val="100000"/>
                  </a:lnSpc>
                </a:pPr>
                <a:endParaRPr b="0" lang="pt-BR" sz="1000" spc="-1" strike="noStrike">
                  <a:solidFill>
                    <a:srgbClr val="000000"/>
                  </a:solidFill>
                  <a:latin typeface="Arial"/>
                </a:endParaRPr>
              </a:p>
            </p:txBody>
          </p:sp>
          <p:grpSp>
            <p:nvGrpSpPr>
              <p:cNvPr id="243" name="Group 8"/>
              <p:cNvGrpSpPr/>
              <p:nvPr/>
            </p:nvGrpSpPr>
            <p:grpSpPr>
              <a:xfrm>
                <a:off x="8241840" y="3050640"/>
                <a:ext cx="2783520" cy="419760"/>
                <a:chOff x="8241840" y="3050640"/>
                <a:chExt cx="2783520" cy="419760"/>
              </a:xfrm>
            </p:grpSpPr>
            <p:grpSp>
              <p:nvGrpSpPr>
                <p:cNvPr id="244" name="Group 9"/>
                <p:cNvGrpSpPr/>
                <p:nvPr/>
              </p:nvGrpSpPr>
              <p:grpSpPr>
                <a:xfrm>
                  <a:off x="8241840" y="3364920"/>
                  <a:ext cx="2783520" cy="105480"/>
                  <a:chOff x="8241840" y="3364920"/>
                  <a:chExt cx="2783520" cy="105480"/>
                </a:xfrm>
              </p:grpSpPr>
              <p:sp>
                <p:nvSpPr>
                  <p:cNvPr id="245" name="Oval 10"/>
                  <p:cNvSpPr/>
                  <p:nvPr/>
                </p:nvSpPr>
                <p:spPr>
                  <a:xfrm>
                    <a:off x="8241840" y="3383640"/>
                    <a:ext cx="667080" cy="86760"/>
                  </a:xfrm>
                  <a:prstGeom prst="ellipse">
                    <a:avLst/>
                  </a:prstGeom>
                  <a:pattFill prst="wdUpDiag">
                    <a:fgClr>
                      <a:srgbClr val="f89400"/>
                    </a:fgClr>
                    <a:bgClr>
                      <a:srgbClr val="ffffff"/>
                    </a:bgClr>
                  </a:pattFill>
                  <a:ln w="28575">
                    <a:solidFill>
                      <a:srgbClr val="f89400"/>
                    </a:solidFill>
                    <a:round/>
                  </a:ln>
                </p:spPr>
                <p:style>
                  <a:lnRef idx="0"/>
                  <a:fillRef idx="0"/>
                  <a:effectRef idx="0"/>
                  <a:fontRef idx="minor"/>
                </p:style>
                <p:txBody>
                  <a:bodyPr wrap="none" lIns="90000" rIns="90000" tIns="16560" bIns="16560" anchor="ctr">
                    <a:noAutofit/>
                  </a:bodyPr>
                  <a:p>
                    <a:pPr>
                      <a:lnSpc>
                        <a:spcPct val="100000"/>
                      </a:lnSpc>
                    </a:pPr>
                    <a:endParaRPr b="0" lang="pt-BR" sz="1000" spc="-1" strike="noStrike">
                      <a:solidFill>
                        <a:srgbClr val="000000"/>
                      </a:solidFill>
                      <a:latin typeface="Arial"/>
                    </a:endParaRPr>
                  </a:p>
                </p:txBody>
              </p:sp>
              <p:sp>
                <p:nvSpPr>
                  <p:cNvPr id="246" name="Oval 11"/>
                  <p:cNvSpPr/>
                  <p:nvPr/>
                </p:nvSpPr>
                <p:spPr>
                  <a:xfrm>
                    <a:off x="9704160" y="3364920"/>
                    <a:ext cx="1321200" cy="105480"/>
                  </a:xfrm>
                  <a:prstGeom prst="ellipse">
                    <a:avLst/>
                  </a:prstGeom>
                  <a:pattFill prst="wdUpDiag">
                    <a:fgClr>
                      <a:srgbClr val="f89400"/>
                    </a:fgClr>
                    <a:bgClr>
                      <a:srgbClr val="ffffff"/>
                    </a:bgClr>
                  </a:pattFill>
                  <a:ln w="28575">
                    <a:solidFill>
                      <a:srgbClr val="f89400"/>
                    </a:solidFill>
                    <a:round/>
                  </a:ln>
                </p:spPr>
                <p:style>
                  <a:lnRef idx="0"/>
                  <a:fillRef idx="0"/>
                  <a:effectRef idx="0"/>
                  <a:fontRef idx="minor"/>
                </p:style>
                <p:txBody>
                  <a:bodyPr wrap="none" lIns="90000" rIns="90000" tIns="29520" bIns="29520" anchor="ctr">
                    <a:noAutofit/>
                  </a:bodyPr>
                  <a:p>
                    <a:pPr>
                      <a:lnSpc>
                        <a:spcPct val="100000"/>
                      </a:lnSpc>
                    </a:pPr>
                    <a:endParaRPr b="0" lang="pt-BR" sz="1000" spc="-1" strike="noStrike">
                      <a:solidFill>
                        <a:srgbClr val="000000"/>
                      </a:solidFill>
                      <a:latin typeface="Arial"/>
                    </a:endParaRPr>
                  </a:p>
                </p:txBody>
              </p:sp>
            </p:grpSp>
            <p:sp>
              <p:nvSpPr>
                <p:cNvPr id="247" name="Oval 12"/>
                <p:cNvSpPr/>
                <p:nvPr/>
              </p:nvSpPr>
              <p:spPr>
                <a:xfrm>
                  <a:off x="9954360" y="3050640"/>
                  <a:ext cx="795600" cy="101880"/>
                </a:xfrm>
                <a:prstGeom prst="ellipse">
                  <a:avLst/>
                </a:prstGeom>
                <a:pattFill prst="wdUpDiag">
                  <a:fgClr>
                    <a:srgbClr val="f89400"/>
                  </a:fgClr>
                  <a:bgClr>
                    <a:srgbClr val="ffffff"/>
                  </a:bgClr>
                </a:pattFill>
                <a:ln w="28575">
                  <a:solidFill>
                    <a:srgbClr val="f89400"/>
                  </a:solidFill>
                  <a:round/>
                </a:ln>
              </p:spPr>
              <p:style>
                <a:lnRef idx="0"/>
                <a:fillRef idx="0"/>
                <a:effectRef idx="0"/>
                <a:fontRef idx="minor"/>
              </p:style>
              <p:txBody>
                <a:bodyPr wrap="none" lIns="90000" rIns="90000" tIns="27360" bIns="27360" anchor="ctr">
                  <a:noAutofit/>
                </a:bodyPr>
                <a:p>
                  <a:pPr>
                    <a:lnSpc>
                      <a:spcPct val="100000"/>
                    </a:lnSpc>
                  </a:pPr>
                  <a:endParaRPr b="0" lang="pt-BR" sz="1000" spc="-1" strike="noStrike">
                    <a:solidFill>
                      <a:srgbClr val="000000"/>
                    </a:solidFill>
                    <a:latin typeface="Arial"/>
                  </a:endParaRPr>
                </a:p>
              </p:txBody>
            </p:sp>
          </p:grpSp>
          <p:sp>
            <p:nvSpPr>
              <p:cNvPr id="248" name="Freeform 13"/>
              <p:cNvSpPr/>
              <p:nvPr/>
            </p:nvSpPr>
            <p:spPr>
              <a:xfrm>
                <a:off x="7599600" y="5204160"/>
                <a:ext cx="3904200" cy="1356840"/>
              </a:xfrm>
              <a:custGeom>
                <a:avLst/>
                <a:gdLst>
                  <a:gd name="textAreaLeft" fmla="*/ 0 w 3904200"/>
                  <a:gd name="textAreaRight" fmla="*/ 3904560 w 3904200"/>
                  <a:gd name="textAreaTop" fmla="*/ 0 h 1356840"/>
                  <a:gd name="textAreaBottom" fmla="*/ 1357200 h 1356840"/>
                </a:gdLst>
                <a:ahLst/>
                <a:rect l="textAreaLeft" t="textAreaTop" r="textAreaRight" b="textAreaBottom"/>
                <a:pathLst>
                  <a:path w="3248" h="1165">
                    <a:moveTo>
                      <a:pt x="700" y="1130"/>
                    </a:moveTo>
                    <a:cubicBezTo>
                      <a:pt x="667" y="1136"/>
                      <a:pt x="634" y="1143"/>
                      <a:pt x="598" y="1142"/>
                    </a:cubicBezTo>
                    <a:cubicBezTo>
                      <a:pt x="562" y="1141"/>
                      <a:pt x="524" y="1134"/>
                      <a:pt x="484" y="1124"/>
                    </a:cubicBezTo>
                    <a:cubicBezTo>
                      <a:pt x="444" y="1114"/>
                      <a:pt x="400" y="1103"/>
                      <a:pt x="358" y="1082"/>
                    </a:cubicBezTo>
                    <a:cubicBezTo>
                      <a:pt x="316" y="1061"/>
                      <a:pt x="275" y="1037"/>
                      <a:pt x="232" y="998"/>
                    </a:cubicBezTo>
                    <a:cubicBezTo>
                      <a:pt x="189" y="959"/>
                      <a:pt x="134" y="888"/>
                      <a:pt x="100" y="848"/>
                    </a:cubicBezTo>
                    <a:cubicBezTo>
                      <a:pt x="66" y="808"/>
                      <a:pt x="41" y="793"/>
                      <a:pt x="28" y="758"/>
                    </a:cubicBezTo>
                    <a:cubicBezTo>
                      <a:pt x="15" y="723"/>
                      <a:pt x="26" y="672"/>
                      <a:pt x="22" y="638"/>
                    </a:cubicBezTo>
                    <a:cubicBezTo>
                      <a:pt x="18" y="604"/>
                      <a:pt x="0" y="588"/>
                      <a:pt x="4" y="554"/>
                    </a:cubicBezTo>
                    <a:cubicBezTo>
                      <a:pt x="8" y="520"/>
                      <a:pt x="23" y="472"/>
                      <a:pt x="46" y="434"/>
                    </a:cubicBezTo>
                    <a:cubicBezTo>
                      <a:pt x="69" y="396"/>
                      <a:pt x="112" y="351"/>
                      <a:pt x="142" y="326"/>
                    </a:cubicBezTo>
                    <a:cubicBezTo>
                      <a:pt x="172" y="301"/>
                      <a:pt x="194" y="302"/>
                      <a:pt x="226" y="284"/>
                    </a:cubicBezTo>
                    <a:cubicBezTo>
                      <a:pt x="258" y="266"/>
                      <a:pt x="311" y="233"/>
                      <a:pt x="334" y="218"/>
                    </a:cubicBezTo>
                    <a:cubicBezTo>
                      <a:pt x="357" y="203"/>
                      <a:pt x="319" y="209"/>
                      <a:pt x="364" y="194"/>
                    </a:cubicBezTo>
                    <a:cubicBezTo>
                      <a:pt x="409" y="179"/>
                      <a:pt x="548" y="145"/>
                      <a:pt x="604" y="128"/>
                    </a:cubicBezTo>
                    <a:cubicBezTo>
                      <a:pt x="660" y="111"/>
                      <a:pt x="660" y="96"/>
                      <a:pt x="700" y="92"/>
                    </a:cubicBezTo>
                    <a:cubicBezTo>
                      <a:pt x="740" y="88"/>
                      <a:pt x="794" y="97"/>
                      <a:pt x="844" y="104"/>
                    </a:cubicBezTo>
                    <a:cubicBezTo>
                      <a:pt x="894" y="111"/>
                      <a:pt x="938" y="119"/>
                      <a:pt x="1000" y="134"/>
                    </a:cubicBezTo>
                    <a:cubicBezTo>
                      <a:pt x="1062" y="149"/>
                      <a:pt x="1153" y="170"/>
                      <a:pt x="1216" y="194"/>
                    </a:cubicBezTo>
                    <a:cubicBezTo>
                      <a:pt x="1279" y="218"/>
                      <a:pt x="1336" y="263"/>
                      <a:pt x="1378" y="278"/>
                    </a:cubicBezTo>
                    <a:cubicBezTo>
                      <a:pt x="1420" y="293"/>
                      <a:pt x="1434" y="295"/>
                      <a:pt x="1468" y="284"/>
                    </a:cubicBezTo>
                    <a:cubicBezTo>
                      <a:pt x="1502" y="273"/>
                      <a:pt x="1548" y="233"/>
                      <a:pt x="1582" y="212"/>
                    </a:cubicBezTo>
                    <a:cubicBezTo>
                      <a:pt x="1616" y="191"/>
                      <a:pt x="1632" y="178"/>
                      <a:pt x="1672" y="158"/>
                    </a:cubicBezTo>
                    <a:cubicBezTo>
                      <a:pt x="1712" y="138"/>
                      <a:pt x="1752" y="114"/>
                      <a:pt x="1822" y="92"/>
                    </a:cubicBezTo>
                    <a:cubicBezTo>
                      <a:pt x="1892" y="70"/>
                      <a:pt x="2037" y="41"/>
                      <a:pt x="2092" y="26"/>
                    </a:cubicBezTo>
                    <a:cubicBezTo>
                      <a:pt x="2147" y="11"/>
                      <a:pt x="2120" y="4"/>
                      <a:pt x="2152" y="2"/>
                    </a:cubicBezTo>
                    <a:cubicBezTo>
                      <a:pt x="2184" y="0"/>
                      <a:pt x="2245" y="8"/>
                      <a:pt x="2284" y="14"/>
                    </a:cubicBezTo>
                    <a:cubicBezTo>
                      <a:pt x="2323" y="20"/>
                      <a:pt x="2347" y="29"/>
                      <a:pt x="2386" y="38"/>
                    </a:cubicBezTo>
                    <a:cubicBezTo>
                      <a:pt x="2425" y="47"/>
                      <a:pt x="2451" y="54"/>
                      <a:pt x="2518" y="68"/>
                    </a:cubicBezTo>
                    <a:cubicBezTo>
                      <a:pt x="2585" y="82"/>
                      <a:pt x="2719" y="100"/>
                      <a:pt x="2788" y="122"/>
                    </a:cubicBezTo>
                    <a:cubicBezTo>
                      <a:pt x="2857" y="144"/>
                      <a:pt x="2891" y="175"/>
                      <a:pt x="2932" y="200"/>
                    </a:cubicBezTo>
                    <a:cubicBezTo>
                      <a:pt x="2973" y="225"/>
                      <a:pt x="3006" y="252"/>
                      <a:pt x="3034" y="272"/>
                    </a:cubicBezTo>
                    <a:cubicBezTo>
                      <a:pt x="3062" y="292"/>
                      <a:pt x="3079" y="301"/>
                      <a:pt x="3100" y="320"/>
                    </a:cubicBezTo>
                    <a:cubicBezTo>
                      <a:pt x="3121" y="339"/>
                      <a:pt x="3141" y="359"/>
                      <a:pt x="3160" y="386"/>
                    </a:cubicBezTo>
                    <a:cubicBezTo>
                      <a:pt x="3179" y="413"/>
                      <a:pt x="3200" y="448"/>
                      <a:pt x="3214" y="482"/>
                    </a:cubicBezTo>
                    <a:cubicBezTo>
                      <a:pt x="3228" y="516"/>
                      <a:pt x="3248" y="546"/>
                      <a:pt x="3244" y="590"/>
                    </a:cubicBezTo>
                    <a:cubicBezTo>
                      <a:pt x="3240" y="634"/>
                      <a:pt x="3210" y="693"/>
                      <a:pt x="3190" y="746"/>
                    </a:cubicBezTo>
                    <a:cubicBezTo>
                      <a:pt x="3170" y="799"/>
                      <a:pt x="3154" y="871"/>
                      <a:pt x="3124" y="908"/>
                    </a:cubicBezTo>
                    <a:cubicBezTo>
                      <a:pt x="3094" y="945"/>
                      <a:pt x="3050" y="941"/>
                      <a:pt x="3010" y="968"/>
                    </a:cubicBezTo>
                    <a:cubicBezTo>
                      <a:pt x="2970" y="995"/>
                      <a:pt x="2942" y="1046"/>
                      <a:pt x="2884" y="1070"/>
                    </a:cubicBezTo>
                    <a:cubicBezTo>
                      <a:pt x="2826" y="1094"/>
                      <a:pt x="2722" y="1097"/>
                      <a:pt x="2662" y="1112"/>
                    </a:cubicBezTo>
                    <a:cubicBezTo>
                      <a:pt x="2602" y="1127"/>
                      <a:pt x="2577" y="1155"/>
                      <a:pt x="2524" y="1160"/>
                    </a:cubicBezTo>
                    <a:cubicBezTo>
                      <a:pt x="2471" y="1165"/>
                      <a:pt x="2405" y="1145"/>
                      <a:pt x="2344" y="1142"/>
                    </a:cubicBezTo>
                    <a:cubicBezTo>
                      <a:pt x="2283" y="1139"/>
                      <a:pt x="2234" y="1149"/>
                      <a:pt x="2158" y="1142"/>
                    </a:cubicBezTo>
                    <a:cubicBezTo>
                      <a:pt x="2082" y="1135"/>
                      <a:pt x="1959" y="1120"/>
                      <a:pt x="1888" y="1100"/>
                    </a:cubicBezTo>
                    <a:cubicBezTo>
                      <a:pt x="1817" y="1080"/>
                      <a:pt x="1777" y="1045"/>
                      <a:pt x="1732" y="1022"/>
                    </a:cubicBezTo>
                    <a:cubicBezTo>
                      <a:pt x="1687" y="999"/>
                      <a:pt x="1650" y="976"/>
                      <a:pt x="1618" y="962"/>
                    </a:cubicBezTo>
                    <a:cubicBezTo>
                      <a:pt x="1586" y="948"/>
                      <a:pt x="1573" y="942"/>
                      <a:pt x="1540" y="938"/>
                    </a:cubicBezTo>
                    <a:cubicBezTo>
                      <a:pt x="1507" y="934"/>
                      <a:pt x="1457" y="927"/>
                      <a:pt x="1420" y="938"/>
                    </a:cubicBezTo>
                    <a:cubicBezTo>
                      <a:pt x="1383" y="949"/>
                      <a:pt x="1349" y="987"/>
                      <a:pt x="1318" y="1004"/>
                    </a:cubicBezTo>
                    <a:cubicBezTo>
                      <a:pt x="1287" y="1021"/>
                      <a:pt x="1266" y="1028"/>
                      <a:pt x="1234" y="1040"/>
                    </a:cubicBezTo>
                    <a:cubicBezTo>
                      <a:pt x="1202" y="1052"/>
                      <a:pt x="1157" y="1065"/>
                      <a:pt x="1126" y="1076"/>
                    </a:cubicBezTo>
                    <a:cubicBezTo>
                      <a:pt x="1095" y="1087"/>
                      <a:pt x="1074" y="1099"/>
                      <a:pt x="1048" y="1106"/>
                    </a:cubicBezTo>
                    <a:cubicBezTo>
                      <a:pt x="1022" y="1113"/>
                      <a:pt x="993" y="1119"/>
                      <a:pt x="970" y="1118"/>
                    </a:cubicBezTo>
                    <a:cubicBezTo>
                      <a:pt x="947" y="1117"/>
                      <a:pt x="928" y="1108"/>
                      <a:pt x="910" y="1100"/>
                    </a:cubicBezTo>
                  </a:path>
                </a:pathLst>
              </a:custGeom>
              <a:noFill/>
              <a:ln w="28575">
                <a:solidFill>
                  <a:srgbClr val="6633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249" name="Freeform 14"/>
              <p:cNvSpPr/>
              <p:nvPr/>
            </p:nvSpPr>
            <p:spPr>
              <a:xfrm>
                <a:off x="9937800" y="5763600"/>
                <a:ext cx="826560" cy="258120"/>
              </a:xfrm>
              <a:custGeom>
                <a:avLst/>
                <a:gdLst>
                  <a:gd name="textAreaLeft" fmla="*/ 0 w 826560"/>
                  <a:gd name="textAreaRight" fmla="*/ 826920 w 826560"/>
                  <a:gd name="textAreaTop" fmla="*/ 0 h 258120"/>
                  <a:gd name="textAreaBottom" fmla="*/ 258480 h 258120"/>
                </a:gdLst>
                <a:ahLst/>
                <a:rect l="textAreaLeft" t="textAreaTop" r="textAreaRight" b="textAreaBottom"/>
                <a:pathLst>
                  <a:path w="687" h="223">
                    <a:moveTo>
                      <a:pt x="351" y="222"/>
                    </a:moveTo>
                    <a:cubicBezTo>
                      <a:pt x="322" y="221"/>
                      <a:pt x="268" y="218"/>
                      <a:pt x="231" y="210"/>
                    </a:cubicBezTo>
                    <a:cubicBezTo>
                      <a:pt x="194" y="202"/>
                      <a:pt x="156" y="184"/>
                      <a:pt x="129" y="174"/>
                    </a:cubicBezTo>
                    <a:cubicBezTo>
                      <a:pt x="102" y="164"/>
                      <a:pt x="88" y="157"/>
                      <a:pt x="69" y="150"/>
                    </a:cubicBezTo>
                    <a:cubicBezTo>
                      <a:pt x="50" y="143"/>
                      <a:pt x="26" y="146"/>
                      <a:pt x="15" y="132"/>
                    </a:cubicBezTo>
                    <a:cubicBezTo>
                      <a:pt x="4" y="118"/>
                      <a:pt x="0" y="82"/>
                      <a:pt x="3" y="66"/>
                    </a:cubicBezTo>
                    <a:cubicBezTo>
                      <a:pt x="6" y="50"/>
                      <a:pt x="13" y="45"/>
                      <a:pt x="33" y="36"/>
                    </a:cubicBezTo>
                    <a:cubicBezTo>
                      <a:pt x="53" y="27"/>
                      <a:pt x="97" y="16"/>
                      <a:pt x="123" y="12"/>
                    </a:cubicBezTo>
                    <a:cubicBezTo>
                      <a:pt x="149" y="8"/>
                      <a:pt x="158" y="13"/>
                      <a:pt x="189" y="12"/>
                    </a:cubicBezTo>
                    <a:cubicBezTo>
                      <a:pt x="220" y="11"/>
                      <a:pt x="264" y="8"/>
                      <a:pt x="309" y="6"/>
                    </a:cubicBezTo>
                    <a:cubicBezTo>
                      <a:pt x="354" y="4"/>
                      <a:pt x="420" y="0"/>
                      <a:pt x="459" y="0"/>
                    </a:cubicBezTo>
                    <a:cubicBezTo>
                      <a:pt x="498" y="0"/>
                      <a:pt x="520" y="3"/>
                      <a:pt x="543" y="6"/>
                    </a:cubicBezTo>
                    <a:cubicBezTo>
                      <a:pt x="566" y="9"/>
                      <a:pt x="583" y="12"/>
                      <a:pt x="597" y="18"/>
                    </a:cubicBezTo>
                    <a:cubicBezTo>
                      <a:pt x="611" y="24"/>
                      <a:pt x="614" y="33"/>
                      <a:pt x="627" y="42"/>
                    </a:cubicBezTo>
                    <a:cubicBezTo>
                      <a:pt x="640" y="51"/>
                      <a:pt x="666" y="61"/>
                      <a:pt x="675" y="72"/>
                    </a:cubicBezTo>
                    <a:cubicBezTo>
                      <a:pt x="684" y="83"/>
                      <a:pt x="687" y="95"/>
                      <a:pt x="681" y="108"/>
                    </a:cubicBezTo>
                    <a:cubicBezTo>
                      <a:pt x="675" y="121"/>
                      <a:pt x="654" y="137"/>
                      <a:pt x="639" y="150"/>
                    </a:cubicBezTo>
                    <a:cubicBezTo>
                      <a:pt x="624" y="163"/>
                      <a:pt x="609" y="176"/>
                      <a:pt x="591" y="186"/>
                    </a:cubicBezTo>
                    <a:cubicBezTo>
                      <a:pt x="573" y="196"/>
                      <a:pt x="554" y="205"/>
                      <a:pt x="531" y="210"/>
                    </a:cubicBezTo>
                    <a:cubicBezTo>
                      <a:pt x="508" y="215"/>
                      <a:pt x="474" y="215"/>
                      <a:pt x="453" y="216"/>
                    </a:cubicBezTo>
                    <a:cubicBezTo>
                      <a:pt x="432" y="217"/>
                      <a:pt x="423" y="215"/>
                      <a:pt x="405" y="216"/>
                    </a:cubicBezTo>
                    <a:cubicBezTo>
                      <a:pt x="387" y="217"/>
                      <a:pt x="380" y="223"/>
                      <a:pt x="351" y="222"/>
                    </a:cubicBezTo>
                    <a:close/>
                  </a:path>
                </a:pathLst>
              </a:custGeom>
              <a:noFill/>
              <a:ln w="28575">
                <a:solidFill>
                  <a:srgbClr val="6633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grpSp>
            <p:nvGrpSpPr>
              <p:cNvPr id="250" name="Group 15"/>
              <p:cNvGrpSpPr/>
              <p:nvPr/>
            </p:nvGrpSpPr>
            <p:grpSpPr>
              <a:xfrm>
                <a:off x="8213760" y="5554800"/>
                <a:ext cx="2810160" cy="646560"/>
                <a:chOff x="8213760" y="5554800"/>
                <a:chExt cx="2810160" cy="646560"/>
              </a:xfrm>
            </p:grpSpPr>
            <p:sp>
              <p:nvSpPr>
                <p:cNvPr id="251" name="Freeform 16"/>
                <p:cNvSpPr/>
                <p:nvPr/>
              </p:nvSpPr>
              <p:spPr>
                <a:xfrm>
                  <a:off x="8213760" y="5789160"/>
                  <a:ext cx="689040" cy="304920"/>
                </a:xfrm>
                <a:custGeom>
                  <a:avLst/>
                  <a:gdLst>
                    <a:gd name="textAreaLeft" fmla="*/ 0 w 689040"/>
                    <a:gd name="textAreaRight" fmla="*/ 689400 w 689040"/>
                    <a:gd name="textAreaTop" fmla="*/ 0 h 304920"/>
                    <a:gd name="textAreaBottom" fmla="*/ 305280 h 304920"/>
                  </a:gdLst>
                  <a:ahLst/>
                  <a:rect l="textAreaLeft" t="textAreaTop" r="textAreaRight" b="textAreaBottom"/>
                  <a:pathLst>
                    <a:path w="574" h="262">
                      <a:moveTo>
                        <a:pt x="213" y="262"/>
                      </a:moveTo>
                      <a:cubicBezTo>
                        <a:pt x="157" y="246"/>
                        <a:pt x="101" y="231"/>
                        <a:pt x="69" y="214"/>
                      </a:cubicBezTo>
                      <a:cubicBezTo>
                        <a:pt x="37" y="197"/>
                        <a:pt x="32" y="180"/>
                        <a:pt x="21" y="160"/>
                      </a:cubicBezTo>
                      <a:cubicBezTo>
                        <a:pt x="10" y="140"/>
                        <a:pt x="0" y="114"/>
                        <a:pt x="3" y="94"/>
                      </a:cubicBezTo>
                      <a:cubicBezTo>
                        <a:pt x="6" y="74"/>
                        <a:pt x="22" y="53"/>
                        <a:pt x="39" y="40"/>
                      </a:cubicBezTo>
                      <a:cubicBezTo>
                        <a:pt x="56" y="27"/>
                        <a:pt x="83" y="22"/>
                        <a:pt x="105" y="16"/>
                      </a:cubicBezTo>
                      <a:cubicBezTo>
                        <a:pt x="127" y="10"/>
                        <a:pt x="147" y="6"/>
                        <a:pt x="171" y="4"/>
                      </a:cubicBezTo>
                      <a:cubicBezTo>
                        <a:pt x="195" y="2"/>
                        <a:pt x="221" y="4"/>
                        <a:pt x="249" y="4"/>
                      </a:cubicBezTo>
                      <a:cubicBezTo>
                        <a:pt x="277" y="4"/>
                        <a:pt x="305" y="0"/>
                        <a:pt x="339" y="4"/>
                      </a:cubicBezTo>
                      <a:cubicBezTo>
                        <a:pt x="373" y="8"/>
                        <a:pt x="425" y="21"/>
                        <a:pt x="453" y="28"/>
                      </a:cubicBezTo>
                      <a:cubicBezTo>
                        <a:pt x="481" y="35"/>
                        <a:pt x="492" y="41"/>
                        <a:pt x="507" y="46"/>
                      </a:cubicBezTo>
                      <a:cubicBezTo>
                        <a:pt x="522" y="51"/>
                        <a:pt x="532" y="49"/>
                        <a:pt x="543" y="58"/>
                      </a:cubicBezTo>
                      <a:cubicBezTo>
                        <a:pt x="554" y="67"/>
                        <a:pt x="572" y="84"/>
                        <a:pt x="573" y="100"/>
                      </a:cubicBezTo>
                      <a:cubicBezTo>
                        <a:pt x="574" y="116"/>
                        <a:pt x="559" y="137"/>
                        <a:pt x="549" y="154"/>
                      </a:cubicBezTo>
                      <a:cubicBezTo>
                        <a:pt x="539" y="171"/>
                        <a:pt x="525" y="188"/>
                        <a:pt x="513" y="202"/>
                      </a:cubicBezTo>
                      <a:cubicBezTo>
                        <a:pt x="501" y="216"/>
                        <a:pt x="493" y="229"/>
                        <a:pt x="477" y="238"/>
                      </a:cubicBezTo>
                      <a:cubicBezTo>
                        <a:pt x="461" y="247"/>
                        <a:pt x="439" y="251"/>
                        <a:pt x="417" y="256"/>
                      </a:cubicBezTo>
                    </a:path>
                  </a:pathLst>
                </a:custGeom>
                <a:noFill/>
                <a:ln w="28575">
                  <a:solidFill>
                    <a:srgbClr val="6633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252" name="Freeform 17"/>
                <p:cNvSpPr/>
                <p:nvPr/>
              </p:nvSpPr>
              <p:spPr>
                <a:xfrm>
                  <a:off x="9687600" y="5554800"/>
                  <a:ext cx="1336320" cy="646560"/>
                </a:xfrm>
                <a:custGeom>
                  <a:avLst/>
                  <a:gdLst>
                    <a:gd name="textAreaLeft" fmla="*/ 0 w 1336320"/>
                    <a:gd name="textAreaRight" fmla="*/ 1336680 w 1336320"/>
                    <a:gd name="textAreaTop" fmla="*/ 0 h 646560"/>
                    <a:gd name="textAreaBottom" fmla="*/ 646920 h 646560"/>
                  </a:gdLst>
                  <a:ahLst/>
                  <a:rect l="textAreaLeft" t="textAreaTop" r="textAreaRight" b="textAreaBottom"/>
                  <a:pathLst>
                    <a:path w="1113" h="555">
                      <a:moveTo>
                        <a:pt x="6" y="295"/>
                      </a:moveTo>
                      <a:cubicBezTo>
                        <a:pt x="12" y="259"/>
                        <a:pt x="45" y="213"/>
                        <a:pt x="72" y="175"/>
                      </a:cubicBezTo>
                      <a:cubicBezTo>
                        <a:pt x="99" y="137"/>
                        <a:pt x="136" y="92"/>
                        <a:pt x="168" y="67"/>
                      </a:cubicBezTo>
                      <a:cubicBezTo>
                        <a:pt x="200" y="42"/>
                        <a:pt x="225" y="34"/>
                        <a:pt x="264" y="25"/>
                      </a:cubicBezTo>
                      <a:cubicBezTo>
                        <a:pt x="303" y="16"/>
                        <a:pt x="350" y="17"/>
                        <a:pt x="402" y="13"/>
                      </a:cubicBezTo>
                      <a:cubicBezTo>
                        <a:pt x="454" y="9"/>
                        <a:pt x="533" y="2"/>
                        <a:pt x="576" y="1"/>
                      </a:cubicBezTo>
                      <a:cubicBezTo>
                        <a:pt x="619" y="0"/>
                        <a:pt x="619" y="2"/>
                        <a:pt x="660" y="7"/>
                      </a:cubicBezTo>
                      <a:cubicBezTo>
                        <a:pt x="701" y="12"/>
                        <a:pt x="770" y="16"/>
                        <a:pt x="822" y="31"/>
                      </a:cubicBezTo>
                      <a:cubicBezTo>
                        <a:pt x="874" y="46"/>
                        <a:pt x="938" y="77"/>
                        <a:pt x="972" y="97"/>
                      </a:cubicBezTo>
                      <a:cubicBezTo>
                        <a:pt x="1006" y="117"/>
                        <a:pt x="1010" y="132"/>
                        <a:pt x="1026" y="151"/>
                      </a:cubicBezTo>
                      <a:cubicBezTo>
                        <a:pt x="1042" y="170"/>
                        <a:pt x="1055" y="187"/>
                        <a:pt x="1068" y="211"/>
                      </a:cubicBezTo>
                      <a:cubicBezTo>
                        <a:pt x="1081" y="235"/>
                        <a:pt x="1097" y="272"/>
                        <a:pt x="1104" y="295"/>
                      </a:cubicBezTo>
                      <a:cubicBezTo>
                        <a:pt x="1111" y="318"/>
                        <a:pt x="1113" y="332"/>
                        <a:pt x="1110" y="349"/>
                      </a:cubicBezTo>
                      <a:cubicBezTo>
                        <a:pt x="1107" y="366"/>
                        <a:pt x="1105" y="378"/>
                        <a:pt x="1086" y="397"/>
                      </a:cubicBezTo>
                      <a:cubicBezTo>
                        <a:pt x="1067" y="416"/>
                        <a:pt x="1030" y="443"/>
                        <a:pt x="996" y="463"/>
                      </a:cubicBezTo>
                      <a:cubicBezTo>
                        <a:pt x="962" y="483"/>
                        <a:pt x="921" y="505"/>
                        <a:pt x="882" y="517"/>
                      </a:cubicBezTo>
                      <a:cubicBezTo>
                        <a:pt x="843" y="529"/>
                        <a:pt x="807" y="529"/>
                        <a:pt x="762" y="535"/>
                      </a:cubicBezTo>
                      <a:cubicBezTo>
                        <a:pt x="717" y="541"/>
                        <a:pt x="651" y="551"/>
                        <a:pt x="612" y="553"/>
                      </a:cubicBezTo>
                      <a:cubicBezTo>
                        <a:pt x="573" y="555"/>
                        <a:pt x="563" y="551"/>
                        <a:pt x="528" y="547"/>
                      </a:cubicBezTo>
                      <a:cubicBezTo>
                        <a:pt x="493" y="543"/>
                        <a:pt x="443" y="535"/>
                        <a:pt x="402" y="529"/>
                      </a:cubicBezTo>
                      <a:cubicBezTo>
                        <a:pt x="361" y="523"/>
                        <a:pt x="324" y="520"/>
                        <a:pt x="282" y="511"/>
                      </a:cubicBezTo>
                      <a:cubicBezTo>
                        <a:pt x="240" y="502"/>
                        <a:pt x="182" y="487"/>
                        <a:pt x="150" y="475"/>
                      </a:cubicBezTo>
                      <a:cubicBezTo>
                        <a:pt x="118" y="463"/>
                        <a:pt x="109" y="453"/>
                        <a:pt x="90" y="439"/>
                      </a:cubicBezTo>
                      <a:cubicBezTo>
                        <a:pt x="71" y="425"/>
                        <a:pt x="50" y="416"/>
                        <a:pt x="36" y="391"/>
                      </a:cubicBezTo>
                      <a:cubicBezTo>
                        <a:pt x="22" y="366"/>
                        <a:pt x="0" y="331"/>
                        <a:pt x="6" y="295"/>
                      </a:cubicBezTo>
                      <a:close/>
                    </a:path>
                  </a:pathLst>
                </a:custGeom>
                <a:noFill/>
                <a:ln w="28575">
                  <a:solidFill>
                    <a:srgbClr val="6633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grpSp>
          <p:grpSp>
            <p:nvGrpSpPr>
              <p:cNvPr id="253" name="Group 18"/>
              <p:cNvGrpSpPr/>
              <p:nvPr/>
            </p:nvGrpSpPr>
            <p:grpSpPr>
              <a:xfrm>
                <a:off x="7893360" y="5456520"/>
                <a:ext cx="3314880" cy="901800"/>
                <a:chOff x="7893360" y="5456520"/>
                <a:chExt cx="3314880" cy="901800"/>
              </a:xfrm>
            </p:grpSpPr>
            <p:sp>
              <p:nvSpPr>
                <p:cNvPr id="254" name="Freeform 19"/>
                <p:cNvSpPr/>
                <p:nvPr/>
              </p:nvSpPr>
              <p:spPr>
                <a:xfrm>
                  <a:off x="7893360" y="5582880"/>
                  <a:ext cx="1359720" cy="736200"/>
                </a:xfrm>
                <a:custGeom>
                  <a:avLst/>
                  <a:gdLst>
                    <a:gd name="textAreaLeft" fmla="*/ 0 w 1359720"/>
                    <a:gd name="textAreaRight" fmla="*/ 1360080 w 1359720"/>
                    <a:gd name="textAreaTop" fmla="*/ 0 h 736200"/>
                    <a:gd name="textAreaBottom" fmla="*/ 736560 h 736200"/>
                  </a:gdLst>
                  <a:ahLst/>
                  <a:rect l="textAreaLeft" t="textAreaTop" r="textAreaRight" b="textAreaBottom"/>
                  <a:pathLst>
                    <a:path w="1131" h="631">
                      <a:moveTo>
                        <a:pt x="463" y="613"/>
                      </a:moveTo>
                      <a:cubicBezTo>
                        <a:pt x="434" y="608"/>
                        <a:pt x="405" y="603"/>
                        <a:pt x="379" y="595"/>
                      </a:cubicBezTo>
                      <a:cubicBezTo>
                        <a:pt x="353" y="587"/>
                        <a:pt x="329" y="574"/>
                        <a:pt x="307" y="565"/>
                      </a:cubicBezTo>
                      <a:cubicBezTo>
                        <a:pt x="285" y="556"/>
                        <a:pt x="271" y="547"/>
                        <a:pt x="247" y="541"/>
                      </a:cubicBezTo>
                      <a:cubicBezTo>
                        <a:pt x="223" y="535"/>
                        <a:pt x="190" y="542"/>
                        <a:pt x="163" y="529"/>
                      </a:cubicBezTo>
                      <a:cubicBezTo>
                        <a:pt x="136" y="516"/>
                        <a:pt x="107" y="485"/>
                        <a:pt x="85" y="463"/>
                      </a:cubicBezTo>
                      <a:cubicBezTo>
                        <a:pt x="63" y="441"/>
                        <a:pt x="41" y="419"/>
                        <a:pt x="31" y="397"/>
                      </a:cubicBezTo>
                      <a:cubicBezTo>
                        <a:pt x="21" y="375"/>
                        <a:pt x="30" y="353"/>
                        <a:pt x="25" y="331"/>
                      </a:cubicBezTo>
                      <a:cubicBezTo>
                        <a:pt x="20" y="309"/>
                        <a:pt x="2" y="285"/>
                        <a:pt x="1" y="265"/>
                      </a:cubicBezTo>
                      <a:cubicBezTo>
                        <a:pt x="0" y="245"/>
                        <a:pt x="12" y="226"/>
                        <a:pt x="19" y="211"/>
                      </a:cubicBezTo>
                      <a:cubicBezTo>
                        <a:pt x="26" y="196"/>
                        <a:pt x="18" y="195"/>
                        <a:pt x="43" y="175"/>
                      </a:cubicBezTo>
                      <a:cubicBezTo>
                        <a:pt x="68" y="155"/>
                        <a:pt x="121" y="110"/>
                        <a:pt x="169" y="91"/>
                      </a:cubicBezTo>
                      <a:cubicBezTo>
                        <a:pt x="217" y="72"/>
                        <a:pt x="286" y="74"/>
                        <a:pt x="331" y="61"/>
                      </a:cubicBezTo>
                      <a:cubicBezTo>
                        <a:pt x="376" y="48"/>
                        <a:pt x="408" y="23"/>
                        <a:pt x="439" y="13"/>
                      </a:cubicBezTo>
                      <a:cubicBezTo>
                        <a:pt x="470" y="3"/>
                        <a:pt x="493" y="2"/>
                        <a:pt x="517" y="1"/>
                      </a:cubicBezTo>
                      <a:cubicBezTo>
                        <a:pt x="541" y="0"/>
                        <a:pt x="550" y="4"/>
                        <a:pt x="583" y="7"/>
                      </a:cubicBezTo>
                      <a:cubicBezTo>
                        <a:pt x="616" y="10"/>
                        <a:pt x="666" y="9"/>
                        <a:pt x="715" y="19"/>
                      </a:cubicBezTo>
                      <a:cubicBezTo>
                        <a:pt x="764" y="29"/>
                        <a:pt x="833" y="49"/>
                        <a:pt x="877" y="67"/>
                      </a:cubicBezTo>
                      <a:cubicBezTo>
                        <a:pt x="921" y="85"/>
                        <a:pt x="943" y="105"/>
                        <a:pt x="979" y="127"/>
                      </a:cubicBezTo>
                      <a:cubicBezTo>
                        <a:pt x="1015" y="149"/>
                        <a:pt x="1072" y="181"/>
                        <a:pt x="1093" y="199"/>
                      </a:cubicBezTo>
                      <a:cubicBezTo>
                        <a:pt x="1114" y="217"/>
                        <a:pt x="1100" y="221"/>
                        <a:pt x="1105" y="235"/>
                      </a:cubicBezTo>
                      <a:cubicBezTo>
                        <a:pt x="1110" y="249"/>
                        <a:pt x="1120" y="265"/>
                        <a:pt x="1123" y="283"/>
                      </a:cubicBezTo>
                      <a:cubicBezTo>
                        <a:pt x="1126" y="301"/>
                        <a:pt x="1131" y="321"/>
                        <a:pt x="1123" y="343"/>
                      </a:cubicBezTo>
                      <a:cubicBezTo>
                        <a:pt x="1115" y="365"/>
                        <a:pt x="1092" y="394"/>
                        <a:pt x="1075" y="415"/>
                      </a:cubicBezTo>
                      <a:cubicBezTo>
                        <a:pt x="1058" y="436"/>
                        <a:pt x="1038" y="452"/>
                        <a:pt x="1021" y="469"/>
                      </a:cubicBezTo>
                      <a:cubicBezTo>
                        <a:pt x="1004" y="486"/>
                        <a:pt x="999" y="500"/>
                        <a:pt x="973" y="517"/>
                      </a:cubicBezTo>
                      <a:cubicBezTo>
                        <a:pt x="947" y="534"/>
                        <a:pt x="894" y="557"/>
                        <a:pt x="865" y="571"/>
                      </a:cubicBezTo>
                      <a:cubicBezTo>
                        <a:pt x="836" y="585"/>
                        <a:pt x="825" y="591"/>
                        <a:pt x="799" y="601"/>
                      </a:cubicBezTo>
                      <a:cubicBezTo>
                        <a:pt x="773" y="611"/>
                        <a:pt x="741" y="621"/>
                        <a:pt x="709" y="631"/>
                      </a:cubicBezTo>
                    </a:path>
                  </a:pathLst>
                </a:custGeom>
                <a:noFill/>
                <a:ln w="28575">
                  <a:solidFill>
                    <a:srgbClr val="6633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sp>
              <p:nvSpPr>
                <p:cNvPr id="255" name="Freeform 20"/>
                <p:cNvSpPr/>
                <p:nvPr/>
              </p:nvSpPr>
              <p:spPr>
                <a:xfrm>
                  <a:off x="9525240" y="5456520"/>
                  <a:ext cx="1683000" cy="901800"/>
                </a:xfrm>
                <a:custGeom>
                  <a:avLst/>
                  <a:gdLst>
                    <a:gd name="textAreaLeft" fmla="*/ 0 w 1683000"/>
                    <a:gd name="textAreaRight" fmla="*/ 1683360 w 1683000"/>
                    <a:gd name="textAreaTop" fmla="*/ 0 h 901800"/>
                    <a:gd name="textAreaBottom" fmla="*/ 902160 h 901800"/>
                  </a:gdLst>
                  <a:ahLst/>
                  <a:rect l="textAreaLeft" t="textAreaTop" r="textAreaRight" b="textAreaBottom"/>
                  <a:pathLst>
                    <a:path w="1400" h="773">
                      <a:moveTo>
                        <a:pt x="6" y="391"/>
                      </a:moveTo>
                      <a:cubicBezTo>
                        <a:pt x="8" y="366"/>
                        <a:pt x="2" y="348"/>
                        <a:pt x="18" y="301"/>
                      </a:cubicBezTo>
                      <a:cubicBezTo>
                        <a:pt x="34" y="254"/>
                        <a:pt x="69" y="152"/>
                        <a:pt x="102" y="109"/>
                      </a:cubicBezTo>
                      <a:cubicBezTo>
                        <a:pt x="135" y="66"/>
                        <a:pt x="175" y="58"/>
                        <a:pt x="216" y="43"/>
                      </a:cubicBezTo>
                      <a:cubicBezTo>
                        <a:pt x="257" y="28"/>
                        <a:pt x="299" y="26"/>
                        <a:pt x="348" y="19"/>
                      </a:cubicBezTo>
                      <a:cubicBezTo>
                        <a:pt x="397" y="12"/>
                        <a:pt x="455" y="2"/>
                        <a:pt x="510" y="1"/>
                      </a:cubicBezTo>
                      <a:cubicBezTo>
                        <a:pt x="565" y="0"/>
                        <a:pt x="632" y="8"/>
                        <a:pt x="678" y="13"/>
                      </a:cubicBezTo>
                      <a:cubicBezTo>
                        <a:pt x="724" y="18"/>
                        <a:pt x="744" y="23"/>
                        <a:pt x="786" y="31"/>
                      </a:cubicBezTo>
                      <a:cubicBezTo>
                        <a:pt x="828" y="39"/>
                        <a:pt x="895" y="55"/>
                        <a:pt x="930" y="61"/>
                      </a:cubicBezTo>
                      <a:cubicBezTo>
                        <a:pt x="965" y="67"/>
                        <a:pt x="957" y="59"/>
                        <a:pt x="996" y="67"/>
                      </a:cubicBezTo>
                      <a:cubicBezTo>
                        <a:pt x="1035" y="75"/>
                        <a:pt x="1112" y="84"/>
                        <a:pt x="1164" y="109"/>
                      </a:cubicBezTo>
                      <a:cubicBezTo>
                        <a:pt x="1216" y="134"/>
                        <a:pt x="1274" y="183"/>
                        <a:pt x="1308" y="217"/>
                      </a:cubicBezTo>
                      <a:cubicBezTo>
                        <a:pt x="1342" y="251"/>
                        <a:pt x="1353" y="282"/>
                        <a:pt x="1368" y="313"/>
                      </a:cubicBezTo>
                      <a:cubicBezTo>
                        <a:pt x="1383" y="344"/>
                        <a:pt x="1400" y="364"/>
                        <a:pt x="1398" y="403"/>
                      </a:cubicBezTo>
                      <a:cubicBezTo>
                        <a:pt x="1396" y="442"/>
                        <a:pt x="1371" y="512"/>
                        <a:pt x="1356" y="547"/>
                      </a:cubicBezTo>
                      <a:cubicBezTo>
                        <a:pt x="1341" y="582"/>
                        <a:pt x="1332" y="588"/>
                        <a:pt x="1308" y="613"/>
                      </a:cubicBezTo>
                      <a:cubicBezTo>
                        <a:pt x="1284" y="638"/>
                        <a:pt x="1256" y="676"/>
                        <a:pt x="1212" y="697"/>
                      </a:cubicBezTo>
                      <a:cubicBezTo>
                        <a:pt x="1168" y="718"/>
                        <a:pt x="1101" y="728"/>
                        <a:pt x="1044" y="739"/>
                      </a:cubicBezTo>
                      <a:cubicBezTo>
                        <a:pt x="987" y="750"/>
                        <a:pt x="923" y="758"/>
                        <a:pt x="870" y="763"/>
                      </a:cubicBezTo>
                      <a:cubicBezTo>
                        <a:pt x="817" y="768"/>
                        <a:pt x="784" y="773"/>
                        <a:pt x="726" y="769"/>
                      </a:cubicBezTo>
                      <a:cubicBezTo>
                        <a:pt x="668" y="765"/>
                        <a:pt x="586" y="751"/>
                        <a:pt x="522" y="739"/>
                      </a:cubicBezTo>
                      <a:cubicBezTo>
                        <a:pt x="458" y="727"/>
                        <a:pt x="395" y="713"/>
                        <a:pt x="342" y="697"/>
                      </a:cubicBezTo>
                      <a:cubicBezTo>
                        <a:pt x="289" y="681"/>
                        <a:pt x="241" y="659"/>
                        <a:pt x="204" y="643"/>
                      </a:cubicBezTo>
                      <a:cubicBezTo>
                        <a:pt x="167" y="627"/>
                        <a:pt x="142" y="618"/>
                        <a:pt x="120" y="601"/>
                      </a:cubicBezTo>
                      <a:cubicBezTo>
                        <a:pt x="98" y="584"/>
                        <a:pt x="85" y="558"/>
                        <a:pt x="72" y="541"/>
                      </a:cubicBezTo>
                      <a:cubicBezTo>
                        <a:pt x="59" y="524"/>
                        <a:pt x="53" y="514"/>
                        <a:pt x="42" y="499"/>
                      </a:cubicBezTo>
                      <a:cubicBezTo>
                        <a:pt x="31" y="484"/>
                        <a:pt x="12" y="473"/>
                        <a:pt x="6" y="451"/>
                      </a:cubicBezTo>
                      <a:cubicBezTo>
                        <a:pt x="0" y="429"/>
                        <a:pt x="4" y="416"/>
                        <a:pt x="6" y="391"/>
                      </a:cubicBezTo>
                      <a:close/>
                    </a:path>
                  </a:pathLst>
                </a:custGeom>
                <a:noFill/>
                <a:ln w="28575">
                  <a:solidFill>
                    <a:srgbClr val="663300"/>
                  </a:solidFill>
                  <a:round/>
                </a:ln>
              </p:spPr>
              <p:style>
                <a:lnRef idx="0"/>
                <a:fillRef idx="0"/>
                <a:effectRef idx="0"/>
                <a:fontRef idx="minor"/>
              </p:style>
              <p:txBody>
                <a:bodyPr lIns="90000" rIns="90000" tIns="45000" bIns="45000" anchor="t">
                  <a:noAutofit/>
                </a:bodyPr>
                <a:p>
                  <a:pPr>
                    <a:lnSpc>
                      <a:spcPct val="100000"/>
                    </a:lnSpc>
                  </a:pPr>
                  <a:endParaRPr b="0" lang="pt-BR" sz="1400" spc="-1" strike="noStrike">
                    <a:solidFill>
                      <a:srgbClr val="000000"/>
                    </a:solidFill>
                    <a:latin typeface="Arial"/>
                  </a:endParaRPr>
                </a:p>
              </p:txBody>
            </p:sp>
          </p:grpSp>
          <p:grpSp>
            <p:nvGrpSpPr>
              <p:cNvPr id="256" name="Group 21"/>
              <p:cNvGrpSpPr/>
              <p:nvPr/>
            </p:nvGrpSpPr>
            <p:grpSpPr>
              <a:xfrm>
                <a:off x="8410680" y="5931360"/>
                <a:ext cx="393840" cy="665280"/>
                <a:chOff x="8410680" y="5931360"/>
                <a:chExt cx="393840" cy="665280"/>
              </a:xfrm>
            </p:grpSpPr>
            <p:sp>
              <p:nvSpPr>
                <p:cNvPr id="257" name="Text Box 22"/>
                <p:cNvSpPr/>
                <p:nvPr/>
              </p:nvSpPr>
              <p:spPr>
                <a:xfrm>
                  <a:off x="8419320" y="5931360"/>
                  <a:ext cx="385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90</a:t>
                  </a:r>
                  <a:endParaRPr b="0" lang="pt-BR" sz="1000" spc="-1" strike="noStrike">
                    <a:solidFill>
                      <a:srgbClr val="000000"/>
                    </a:solidFill>
                    <a:latin typeface="Arial"/>
                  </a:endParaRPr>
                </a:p>
              </p:txBody>
            </p:sp>
            <p:sp>
              <p:nvSpPr>
                <p:cNvPr id="258" name="Text Box 23"/>
                <p:cNvSpPr/>
                <p:nvPr/>
              </p:nvSpPr>
              <p:spPr>
                <a:xfrm>
                  <a:off x="8410680" y="6354720"/>
                  <a:ext cx="385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70</a:t>
                  </a:r>
                  <a:endParaRPr b="0" lang="pt-BR" sz="1000" spc="-1" strike="noStrike">
                    <a:solidFill>
                      <a:srgbClr val="000000"/>
                    </a:solidFill>
                    <a:latin typeface="Arial"/>
                  </a:endParaRPr>
                </a:p>
              </p:txBody>
            </p:sp>
            <p:sp>
              <p:nvSpPr>
                <p:cNvPr id="259" name="Text Box 24"/>
                <p:cNvSpPr/>
                <p:nvPr/>
              </p:nvSpPr>
              <p:spPr>
                <a:xfrm>
                  <a:off x="8410680" y="6150960"/>
                  <a:ext cx="385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80</a:t>
                  </a:r>
                  <a:endParaRPr b="0" lang="pt-BR" sz="1000" spc="-1" strike="noStrike">
                    <a:solidFill>
                      <a:srgbClr val="000000"/>
                    </a:solidFill>
                    <a:latin typeface="Arial"/>
                  </a:endParaRPr>
                </a:p>
              </p:txBody>
            </p:sp>
          </p:grpSp>
          <p:grpSp>
            <p:nvGrpSpPr>
              <p:cNvPr id="260" name="Group 25"/>
              <p:cNvGrpSpPr/>
              <p:nvPr/>
            </p:nvGrpSpPr>
            <p:grpSpPr>
              <a:xfrm>
                <a:off x="8351280" y="3112560"/>
                <a:ext cx="2367720" cy="1327320"/>
                <a:chOff x="8351280" y="3112560"/>
                <a:chExt cx="2367720" cy="1327320"/>
              </a:xfrm>
            </p:grpSpPr>
            <p:sp>
              <p:nvSpPr>
                <p:cNvPr id="261" name="Text Box 26"/>
                <p:cNvSpPr/>
                <p:nvPr/>
              </p:nvSpPr>
              <p:spPr>
                <a:xfrm>
                  <a:off x="8392320" y="3418560"/>
                  <a:ext cx="3870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90</a:t>
                  </a:r>
                  <a:endParaRPr b="0" lang="pt-BR" sz="1000" spc="-1" strike="noStrike">
                    <a:solidFill>
                      <a:srgbClr val="000000"/>
                    </a:solidFill>
                    <a:latin typeface="Arial"/>
                  </a:endParaRPr>
                </a:p>
              </p:txBody>
            </p:sp>
            <p:sp>
              <p:nvSpPr>
                <p:cNvPr id="262" name="Text Box 27"/>
                <p:cNvSpPr/>
                <p:nvPr/>
              </p:nvSpPr>
              <p:spPr>
                <a:xfrm>
                  <a:off x="8359920" y="4197960"/>
                  <a:ext cx="3834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70</a:t>
                  </a:r>
                  <a:endParaRPr b="0" lang="pt-BR" sz="1000" spc="-1" strike="noStrike">
                    <a:solidFill>
                      <a:srgbClr val="000000"/>
                    </a:solidFill>
                    <a:latin typeface="Arial"/>
                  </a:endParaRPr>
                </a:p>
              </p:txBody>
            </p:sp>
            <p:sp>
              <p:nvSpPr>
                <p:cNvPr id="263" name="Text Box 28"/>
                <p:cNvSpPr/>
                <p:nvPr/>
              </p:nvSpPr>
              <p:spPr>
                <a:xfrm>
                  <a:off x="8351280" y="3805920"/>
                  <a:ext cx="38196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80</a:t>
                  </a:r>
                  <a:endParaRPr b="0" lang="pt-BR" sz="1000" spc="-1" strike="noStrike">
                    <a:solidFill>
                      <a:srgbClr val="000000"/>
                    </a:solidFill>
                    <a:latin typeface="Arial"/>
                  </a:endParaRPr>
                </a:p>
              </p:txBody>
            </p:sp>
            <p:sp>
              <p:nvSpPr>
                <p:cNvPr id="264" name="Text Box 29"/>
                <p:cNvSpPr/>
                <p:nvPr/>
              </p:nvSpPr>
              <p:spPr>
                <a:xfrm>
                  <a:off x="10189080" y="3424320"/>
                  <a:ext cx="3844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90</a:t>
                  </a:r>
                  <a:endParaRPr b="0" lang="pt-BR" sz="1000" spc="-1" strike="noStrike">
                    <a:solidFill>
                      <a:srgbClr val="000000"/>
                    </a:solidFill>
                    <a:latin typeface="Arial"/>
                  </a:endParaRPr>
                </a:p>
              </p:txBody>
            </p:sp>
            <p:sp>
              <p:nvSpPr>
                <p:cNvPr id="265" name="Text Box 30"/>
                <p:cNvSpPr/>
                <p:nvPr/>
              </p:nvSpPr>
              <p:spPr>
                <a:xfrm>
                  <a:off x="10151640" y="3780360"/>
                  <a:ext cx="3870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80</a:t>
                  </a:r>
                  <a:endParaRPr b="0" lang="pt-BR" sz="1000" spc="-1" strike="noStrike">
                    <a:solidFill>
                      <a:srgbClr val="000000"/>
                    </a:solidFill>
                    <a:latin typeface="Arial"/>
                  </a:endParaRPr>
                </a:p>
              </p:txBody>
            </p:sp>
            <p:sp>
              <p:nvSpPr>
                <p:cNvPr id="266" name="Text Box 31"/>
                <p:cNvSpPr/>
                <p:nvPr/>
              </p:nvSpPr>
              <p:spPr>
                <a:xfrm>
                  <a:off x="10134720" y="3112560"/>
                  <a:ext cx="5842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100</a:t>
                  </a:r>
                  <a:endParaRPr b="0" lang="pt-BR" sz="1000" spc="-1" strike="noStrike">
                    <a:solidFill>
                      <a:srgbClr val="000000"/>
                    </a:solidFill>
                    <a:latin typeface="Arial"/>
                  </a:endParaRPr>
                </a:p>
              </p:txBody>
            </p:sp>
          </p:grpSp>
          <p:grpSp>
            <p:nvGrpSpPr>
              <p:cNvPr id="267" name="Group 32"/>
              <p:cNvGrpSpPr/>
              <p:nvPr/>
            </p:nvGrpSpPr>
            <p:grpSpPr>
              <a:xfrm>
                <a:off x="6330240" y="3437280"/>
                <a:ext cx="3579120" cy="1290960"/>
                <a:chOff x="6330240" y="3437280"/>
                <a:chExt cx="3579120" cy="1290960"/>
              </a:xfrm>
            </p:grpSpPr>
            <p:sp>
              <p:nvSpPr>
                <p:cNvPr id="268" name="Line 33"/>
                <p:cNvSpPr/>
                <p:nvPr/>
              </p:nvSpPr>
              <p:spPr>
                <a:xfrm flipH="1">
                  <a:off x="6351840" y="4727880"/>
                  <a:ext cx="1247040" cy="360"/>
                </a:xfrm>
                <a:prstGeom prst="line">
                  <a:avLst/>
                </a:prstGeom>
                <a:ln w="19050">
                  <a:solidFill>
                    <a:srgbClr val="000000"/>
                  </a:solidFill>
                  <a:prstDash val="dash"/>
                  <a:round/>
                </a:ln>
              </p:spPr>
              <p:style>
                <a:lnRef idx="0"/>
                <a:fillRef idx="0"/>
                <a:effectRef idx="0"/>
                <a:fontRef idx="minor"/>
              </p:style>
              <p:txBody>
                <a:bodyPr lIns="90000" rIns="90000" tIns="-44640" bIns="-44640" anchor="t">
                  <a:noAutofit/>
                </a:bodyPr>
                <a:p>
                  <a:endParaRPr b="0" lang="pt-BR" sz="1400" spc="-1" strike="noStrike">
                    <a:solidFill>
                      <a:srgbClr val="000000"/>
                    </a:solidFill>
                    <a:latin typeface="Arial"/>
                  </a:endParaRPr>
                </a:p>
              </p:txBody>
            </p:sp>
            <p:sp>
              <p:nvSpPr>
                <p:cNvPr id="269" name="Line 34"/>
                <p:cNvSpPr/>
                <p:nvPr/>
              </p:nvSpPr>
              <p:spPr>
                <a:xfrm flipH="1">
                  <a:off x="6333840" y="3871080"/>
                  <a:ext cx="1870560" cy="360"/>
                </a:xfrm>
                <a:prstGeom prst="line">
                  <a:avLst/>
                </a:prstGeom>
                <a:ln w="19050">
                  <a:solidFill>
                    <a:srgbClr val="000000"/>
                  </a:solidFill>
                  <a:prstDash val="dash"/>
                  <a:round/>
                </a:ln>
              </p:spPr>
              <p:style>
                <a:lnRef idx="0"/>
                <a:fillRef idx="0"/>
                <a:effectRef idx="0"/>
                <a:fontRef idx="minor"/>
              </p:style>
              <p:txBody>
                <a:bodyPr lIns="90000" rIns="90000" tIns="-44640" bIns="-44640" anchor="t">
                  <a:noAutofit/>
                </a:bodyPr>
                <a:p>
                  <a:endParaRPr b="0" lang="pt-BR" sz="1400" spc="-1" strike="noStrike">
                    <a:solidFill>
                      <a:srgbClr val="000000"/>
                    </a:solidFill>
                    <a:latin typeface="Arial"/>
                  </a:endParaRPr>
                </a:p>
              </p:txBody>
            </p:sp>
            <p:sp>
              <p:nvSpPr>
                <p:cNvPr id="270" name="Line 35"/>
                <p:cNvSpPr/>
                <p:nvPr/>
              </p:nvSpPr>
              <p:spPr>
                <a:xfrm flipH="1">
                  <a:off x="6352920" y="4306320"/>
                  <a:ext cx="1558440" cy="360"/>
                </a:xfrm>
                <a:prstGeom prst="line">
                  <a:avLst/>
                </a:prstGeom>
                <a:ln w="19050">
                  <a:solidFill>
                    <a:srgbClr val="000000"/>
                  </a:solidFill>
                  <a:prstDash val="dash"/>
                  <a:round/>
                </a:ln>
              </p:spPr>
              <p:style>
                <a:lnRef idx="0"/>
                <a:fillRef idx="0"/>
                <a:effectRef idx="0"/>
                <a:fontRef idx="minor"/>
              </p:style>
              <p:txBody>
                <a:bodyPr lIns="90000" rIns="90000" tIns="-44640" bIns="-44640" anchor="t">
                  <a:noAutofit/>
                </a:bodyPr>
                <a:p>
                  <a:endParaRPr b="0" lang="pt-BR" sz="1400" spc="-1" strike="noStrike">
                    <a:solidFill>
                      <a:srgbClr val="000000"/>
                    </a:solidFill>
                    <a:latin typeface="Arial"/>
                  </a:endParaRPr>
                </a:p>
              </p:txBody>
            </p:sp>
            <p:sp>
              <p:nvSpPr>
                <p:cNvPr id="271" name="Line 36"/>
                <p:cNvSpPr/>
                <p:nvPr/>
              </p:nvSpPr>
              <p:spPr>
                <a:xfrm flipH="1">
                  <a:off x="6330240" y="3437280"/>
                  <a:ext cx="3579120" cy="360"/>
                </a:xfrm>
                <a:prstGeom prst="line">
                  <a:avLst/>
                </a:prstGeom>
                <a:ln w="19050">
                  <a:solidFill>
                    <a:srgbClr val="000000"/>
                  </a:solidFill>
                  <a:prstDash val="dash"/>
                  <a:round/>
                </a:ln>
              </p:spPr>
              <p:style>
                <a:lnRef idx="0"/>
                <a:fillRef idx="0"/>
                <a:effectRef idx="0"/>
                <a:fontRef idx="minor"/>
              </p:style>
              <p:txBody>
                <a:bodyPr lIns="90000" rIns="90000" tIns="-44640" bIns="-44640" anchor="t">
                  <a:noAutofit/>
                </a:bodyPr>
                <a:p>
                  <a:endParaRPr b="0" lang="pt-BR" sz="1400" spc="-1" strike="noStrike">
                    <a:solidFill>
                      <a:srgbClr val="000000"/>
                    </a:solidFill>
                    <a:latin typeface="Arial"/>
                  </a:endParaRPr>
                </a:p>
              </p:txBody>
            </p:sp>
          </p:grpSp>
          <p:grpSp>
            <p:nvGrpSpPr>
              <p:cNvPr id="272" name="Group 37"/>
              <p:cNvGrpSpPr/>
              <p:nvPr/>
            </p:nvGrpSpPr>
            <p:grpSpPr>
              <a:xfrm>
                <a:off x="5881680" y="3461760"/>
                <a:ext cx="1117080" cy="1245240"/>
                <a:chOff x="5881680" y="3461760"/>
                <a:chExt cx="1117080" cy="1245240"/>
              </a:xfrm>
            </p:grpSpPr>
            <p:grpSp>
              <p:nvGrpSpPr>
                <p:cNvPr id="273" name="Group 38"/>
                <p:cNvGrpSpPr/>
                <p:nvPr/>
              </p:nvGrpSpPr>
              <p:grpSpPr>
                <a:xfrm>
                  <a:off x="5881680" y="4364280"/>
                  <a:ext cx="1109880" cy="342720"/>
                  <a:chOff x="5881680" y="4364280"/>
                  <a:chExt cx="1109880" cy="342720"/>
                </a:xfrm>
              </p:grpSpPr>
              <p:sp>
                <p:nvSpPr>
                  <p:cNvPr id="274" name="Text Box 39"/>
                  <p:cNvSpPr/>
                  <p:nvPr/>
                </p:nvSpPr>
                <p:spPr>
                  <a:xfrm>
                    <a:off x="5881680" y="4408560"/>
                    <a:ext cx="11098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E = 10 m</a:t>
                    </a:r>
                    <a:endParaRPr b="0" lang="pt-BR" sz="1000" spc="-1" strike="noStrike">
                      <a:solidFill>
                        <a:srgbClr val="000000"/>
                      </a:solidFill>
                      <a:latin typeface="Arial"/>
                    </a:endParaRPr>
                  </a:p>
                </p:txBody>
              </p:sp>
              <p:sp>
                <p:nvSpPr>
                  <p:cNvPr id="275" name="Line 40"/>
                  <p:cNvSpPr/>
                  <p:nvPr/>
                </p:nvSpPr>
                <p:spPr>
                  <a:xfrm flipV="1">
                    <a:off x="6353640" y="4364280"/>
                    <a:ext cx="360" cy="79920"/>
                  </a:xfrm>
                  <a:prstGeom prst="line">
                    <a:avLst/>
                  </a:prstGeom>
                  <a:ln w="9525">
                    <a:solidFill>
                      <a:srgbClr val="000000"/>
                    </a:solidFill>
                    <a:round/>
                    <a:tailEnd len="med" type="triangle" w="med"/>
                  </a:ln>
                </p:spPr>
                <p:style>
                  <a:lnRef idx="0"/>
                  <a:fillRef idx="0"/>
                  <a:effectRef idx="0"/>
                  <a:fontRef idx="minor"/>
                </p:style>
                <p:txBody>
                  <a:bodyPr lIns="90000" rIns="90000" tIns="34920" bIns="34920" anchor="t">
                    <a:noAutofit/>
                  </a:bodyPr>
                  <a:p>
                    <a:endParaRPr b="0" lang="pt-BR" sz="1400" spc="-1" strike="noStrike">
                      <a:solidFill>
                        <a:srgbClr val="000000"/>
                      </a:solidFill>
                      <a:latin typeface="Arial"/>
                    </a:endParaRPr>
                  </a:p>
                </p:txBody>
              </p:sp>
              <p:sp>
                <p:nvSpPr>
                  <p:cNvPr id="276" name="Line 41"/>
                  <p:cNvSpPr/>
                  <p:nvPr/>
                </p:nvSpPr>
                <p:spPr>
                  <a:xfrm flipV="1">
                    <a:off x="6350040" y="4626720"/>
                    <a:ext cx="360" cy="80280"/>
                  </a:xfrm>
                  <a:prstGeom prst="line">
                    <a:avLst/>
                  </a:prstGeom>
                  <a:ln w="9525">
                    <a:solidFill>
                      <a:srgbClr val="000000"/>
                    </a:solidFill>
                    <a:round/>
                    <a:headEnd len="med" type="triangle" w="med"/>
                  </a:ln>
                </p:spPr>
                <p:style>
                  <a:lnRef idx="0"/>
                  <a:fillRef idx="0"/>
                  <a:effectRef idx="0"/>
                  <a:fontRef idx="minor"/>
                </p:style>
                <p:txBody>
                  <a:bodyPr lIns="90000" rIns="90000" tIns="35280" bIns="35280" anchor="t">
                    <a:noAutofit/>
                  </a:bodyPr>
                  <a:p>
                    <a:endParaRPr b="0" lang="pt-BR" sz="1400" spc="-1" strike="noStrike">
                      <a:solidFill>
                        <a:srgbClr val="000000"/>
                      </a:solidFill>
                      <a:latin typeface="Arial"/>
                    </a:endParaRPr>
                  </a:p>
                </p:txBody>
              </p:sp>
            </p:grpSp>
            <p:grpSp>
              <p:nvGrpSpPr>
                <p:cNvPr id="277" name="Group 42"/>
                <p:cNvGrpSpPr/>
                <p:nvPr/>
              </p:nvGrpSpPr>
              <p:grpSpPr>
                <a:xfrm>
                  <a:off x="5887800" y="3938040"/>
                  <a:ext cx="1109880" cy="322920"/>
                  <a:chOff x="5887800" y="3938040"/>
                  <a:chExt cx="1109880" cy="322920"/>
                </a:xfrm>
              </p:grpSpPr>
              <p:sp>
                <p:nvSpPr>
                  <p:cNvPr id="278" name="Text Box 43"/>
                  <p:cNvSpPr/>
                  <p:nvPr/>
                </p:nvSpPr>
                <p:spPr>
                  <a:xfrm>
                    <a:off x="5887800" y="3989160"/>
                    <a:ext cx="11098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E = 10 m</a:t>
                    </a:r>
                    <a:endParaRPr b="0" lang="pt-BR" sz="1000" spc="-1" strike="noStrike">
                      <a:solidFill>
                        <a:srgbClr val="000000"/>
                      </a:solidFill>
                      <a:latin typeface="Arial"/>
                    </a:endParaRPr>
                  </a:p>
                </p:txBody>
              </p:sp>
              <p:sp>
                <p:nvSpPr>
                  <p:cNvPr id="279" name="Line 44"/>
                  <p:cNvSpPr/>
                  <p:nvPr/>
                </p:nvSpPr>
                <p:spPr>
                  <a:xfrm flipV="1">
                    <a:off x="6359760" y="3938040"/>
                    <a:ext cx="360" cy="79920"/>
                  </a:xfrm>
                  <a:prstGeom prst="line">
                    <a:avLst/>
                  </a:prstGeom>
                  <a:ln w="9525">
                    <a:solidFill>
                      <a:srgbClr val="000000"/>
                    </a:solidFill>
                    <a:round/>
                    <a:tailEnd len="med" type="triangle" w="med"/>
                  </a:ln>
                </p:spPr>
                <p:style>
                  <a:lnRef idx="0"/>
                  <a:fillRef idx="0"/>
                  <a:effectRef idx="0"/>
                  <a:fontRef idx="minor"/>
                </p:style>
                <p:txBody>
                  <a:bodyPr lIns="90000" rIns="90000" tIns="34920" bIns="34920" anchor="t">
                    <a:noAutofit/>
                  </a:bodyPr>
                  <a:p>
                    <a:endParaRPr b="0" lang="pt-BR" sz="1400" spc="-1" strike="noStrike">
                      <a:solidFill>
                        <a:srgbClr val="000000"/>
                      </a:solidFill>
                      <a:latin typeface="Arial"/>
                    </a:endParaRPr>
                  </a:p>
                </p:txBody>
              </p:sp>
              <p:sp>
                <p:nvSpPr>
                  <p:cNvPr id="280" name="Line 45"/>
                  <p:cNvSpPr/>
                  <p:nvPr/>
                </p:nvSpPr>
                <p:spPr>
                  <a:xfrm flipV="1">
                    <a:off x="6356160" y="4180680"/>
                    <a:ext cx="360" cy="80280"/>
                  </a:xfrm>
                  <a:prstGeom prst="line">
                    <a:avLst/>
                  </a:prstGeom>
                  <a:ln w="9525">
                    <a:solidFill>
                      <a:srgbClr val="000000"/>
                    </a:solidFill>
                    <a:round/>
                    <a:headEnd len="med" type="triangle" w="med"/>
                  </a:ln>
                </p:spPr>
                <p:style>
                  <a:lnRef idx="0"/>
                  <a:fillRef idx="0"/>
                  <a:effectRef idx="0"/>
                  <a:fontRef idx="minor"/>
                </p:style>
                <p:txBody>
                  <a:bodyPr lIns="90000" rIns="90000" tIns="35280" bIns="35280" anchor="t">
                    <a:noAutofit/>
                  </a:bodyPr>
                  <a:p>
                    <a:endParaRPr b="0" lang="pt-BR" sz="1400" spc="-1" strike="noStrike">
                      <a:solidFill>
                        <a:srgbClr val="000000"/>
                      </a:solidFill>
                      <a:latin typeface="Arial"/>
                    </a:endParaRPr>
                  </a:p>
                </p:txBody>
              </p:sp>
            </p:grpSp>
            <p:grpSp>
              <p:nvGrpSpPr>
                <p:cNvPr id="281" name="Group 46"/>
                <p:cNvGrpSpPr/>
                <p:nvPr/>
              </p:nvGrpSpPr>
              <p:grpSpPr>
                <a:xfrm>
                  <a:off x="5888880" y="3461760"/>
                  <a:ext cx="1109880" cy="377280"/>
                  <a:chOff x="5888880" y="3461760"/>
                  <a:chExt cx="1109880" cy="377280"/>
                </a:xfrm>
              </p:grpSpPr>
              <p:sp>
                <p:nvSpPr>
                  <p:cNvPr id="282" name="Text Box 47"/>
                  <p:cNvSpPr/>
                  <p:nvPr/>
                </p:nvSpPr>
                <p:spPr>
                  <a:xfrm>
                    <a:off x="5888880" y="3528000"/>
                    <a:ext cx="11098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0" lang="pt-PT" sz="1000" spc="-1" strike="noStrike">
                        <a:solidFill>
                          <a:srgbClr val="000000"/>
                        </a:solidFill>
                        <a:latin typeface="Arial"/>
                      </a:rPr>
                      <a:t>E = 10 m</a:t>
                    </a:r>
                    <a:endParaRPr b="0" lang="pt-BR" sz="1000" spc="-1" strike="noStrike">
                      <a:solidFill>
                        <a:srgbClr val="000000"/>
                      </a:solidFill>
                      <a:latin typeface="Arial"/>
                    </a:endParaRPr>
                  </a:p>
                </p:txBody>
              </p:sp>
              <p:sp>
                <p:nvSpPr>
                  <p:cNvPr id="283" name="Line 48"/>
                  <p:cNvSpPr/>
                  <p:nvPr/>
                </p:nvSpPr>
                <p:spPr>
                  <a:xfrm flipV="1">
                    <a:off x="6360840" y="3461760"/>
                    <a:ext cx="360" cy="79920"/>
                  </a:xfrm>
                  <a:prstGeom prst="line">
                    <a:avLst/>
                  </a:prstGeom>
                  <a:ln w="9525">
                    <a:solidFill>
                      <a:srgbClr val="000000"/>
                    </a:solidFill>
                    <a:round/>
                    <a:tailEnd len="med" type="triangle" w="med"/>
                  </a:ln>
                </p:spPr>
                <p:style>
                  <a:lnRef idx="0"/>
                  <a:fillRef idx="0"/>
                  <a:effectRef idx="0"/>
                  <a:fontRef idx="minor"/>
                </p:style>
                <p:txBody>
                  <a:bodyPr lIns="90000" rIns="90000" tIns="34920" bIns="34920" anchor="t">
                    <a:noAutofit/>
                  </a:bodyPr>
                  <a:p>
                    <a:endParaRPr b="0" lang="pt-BR" sz="1400" spc="-1" strike="noStrike">
                      <a:solidFill>
                        <a:srgbClr val="000000"/>
                      </a:solidFill>
                      <a:latin typeface="Arial"/>
                    </a:endParaRPr>
                  </a:p>
                </p:txBody>
              </p:sp>
              <p:sp>
                <p:nvSpPr>
                  <p:cNvPr id="284" name="Line 49"/>
                  <p:cNvSpPr/>
                  <p:nvPr/>
                </p:nvSpPr>
                <p:spPr>
                  <a:xfrm flipV="1">
                    <a:off x="6357240" y="3759120"/>
                    <a:ext cx="360" cy="79920"/>
                  </a:xfrm>
                  <a:prstGeom prst="line">
                    <a:avLst/>
                  </a:prstGeom>
                  <a:ln w="9525">
                    <a:solidFill>
                      <a:srgbClr val="000000"/>
                    </a:solidFill>
                    <a:round/>
                    <a:headEnd len="med" type="triangle" w="med"/>
                  </a:ln>
                </p:spPr>
                <p:style>
                  <a:lnRef idx="0"/>
                  <a:fillRef idx="0"/>
                  <a:effectRef idx="0"/>
                  <a:fontRef idx="minor"/>
                </p:style>
                <p:txBody>
                  <a:bodyPr lIns="90000" rIns="90000" tIns="34920" bIns="34920" anchor="t">
                    <a:noAutofit/>
                  </a:bodyPr>
                  <a:p>
                    <a:endParaRPr b="0" lang="pt-BR" sz="1400" spc="-1" strike="noStrike">
                      <a:solidFill>
                        <a:srgbClr val="000000"/>
                      </a:solidFill>
                      <a:latin typeface="Arial"/>
                    </a:endParaRPr>
                  </a:p>
                </p:txBody>
              </p:sp>
            </p:grpSp>
          </p:grpSp>
          <p:grpSp>
            <p:nvGrpSpPr>
              <p:cNvPr id="285" name="Group 50"/>
              <p:cNvGrpSpPr/>
              <p:nvPr/>
            </p:nvGrpSpPr>
            <p:grpSpPr>
              <a:xfrm>
                <a:off x="7402680" y="2941920"/>
                <a:ext cx="4279320" cy="1171440"/>
                <a:chOff x="7402680" y="2941920"/>
                <a:chExt cx="4279320" cy="1171440"/>
              </a:xfrm>
            </p:grpSpPr>
            <p:sp>
              <p:nvSpPr>
                <p:cNvPr id="286" name="Text Box 51"/>
                <p:cNvSpPr/>
                <p:nvPr/>
              </p:nvSpPr>
              <p:spPr>
                <a:xfrm>
                  <a:off x="7402680" y="384120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A</a:t>
                  </a:r>
                  <a:endParaRPr b="0" lang="pt-BR" sz="1000" spc="-1" strike="noStrike">
                    <a:solidFill>
                      <a:srgbClr val="000000"/>
                    </a:solidFill>
                    <a:latin typeface="Arial"/>
                  </a:endParaRPr>
                </a:p>
              </p:txBody>
            </p:sp>
            <p:sp>
              <p:nvSpPr>
                <p:cNvPr id="287" name="Text Box 52"/>
                <p:cNvSpPr/>
                <p:nvPr/>
              </p:nvSpPr>
              <p:spPr>
                <a:xfrm>
                  <a:off x="7772400" y="3510720"/>
                  <a:ext cx="2296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B</a:t>
                  </a:r>
                  <a:endParaRPr b="0" lang="pt-BR" sz="1000" spc="-1" strike="noStrike">
                    <a:solidFill>
                      <a:srgbClr val="000000"/>
                    </a:solidFill>
                    <a:latin typeface="Arial"/>
                  </a:endParaRPr>
                </a:p>
              </p:txBody>
            </p:sp>
            <p:sp>
              <p:nvSpPr>
                <p:cNvPr id="288" name="Text Box 53"/>
                <p:cNvSpPr/>
                <p:nvPr/>
              </p:nvSpPr>
              <p:spPr>
                <a:xfrm>
                  <a:off x="8017200" y="3180240"/>
                  <a:ext cx="232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C</a:t>
                  </a:r>
                  <a:endParaRPr b="0" lang="pt-BR" sz="1000" spc="-1" strike="noStrike">
                    <a:solidFill>
                      <a:srgbClr val="000000"/>
                    </a:solidFill>
                    <a:latin typeface="Arial"/>
                  </a:endParaRPr>
                </a:p>
              </p:txBody>
            </p:sp>
            <p:sp>
              <p:nvSpPr>
                <p:cNvPr id="289" name="Text Box 54"/>
                <p:cNvSpPr/>
                <p:nvPr/>
              </p:nvSpPr>
              <p:spPr>
                <a:xfrm>
                  <a:off x="8896680" y="3201480"/>
                  <a:ext cx="232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D</a:t>
                  </a:r>
                  <a:endParaRPr b="0" lang="pt-BR" sz="1000" spc="-1" strike="noStrike">
                    <a:solidFill>
                      <a:srgbClr val="000000"/>
                    </a:solidFill>
                    <a:latin typeface="Arial"/>
                  </a:endParaRPr>
                </a:p>
              </p:txBody>
            </p:sp>
            <p:sp>
              <p:nvSpPr>
                <p:cNvPr id="290" name="Text Box 55"/>
                <p:cNvSpPr/>
                <p:nvPr/>
              </p:nvSpPr>
              <p:spPr>
                <a:xfrm>
                  <a:off x="9167760" y="3510720"/>
                  <a:ext cx="2332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E</a:t>
                  </a:r>
                  <a:endParaRPr b="0" lang="pt-BR" sz="1000" spc="-1" strike="noStrike">
                    <a:solidFill>
                      <a:srgbClr val="000000"/>
                    </a:solidFill>
                    <a:latin typeface="Arial"/>
                  </a:endParaRPr>
                </a:p>
              </p:txBody>
            </p:sp>
            <p:sp>
              <p:nvSpPr>
                <p:cNvPr id="291" name="Text Box 56"/>
                <p:cNvSpPr/>
                <p:nvPr/>
              </p:nvSpPr>
              <p:spPr>
                <a:xfrm>
                  <a:off x="9361800" y="3527280"/>
                  <a:ext cx="2296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F</a:t>
                  </a:r>
                  <a:endParaRPr b="0" lang="pt-BR" sz="1000" spc="-1" strike="noStrike">
                    <a:solidFill>
                      <a:srgbClr val="000000"/>
                    </a:solidFill>
                    <a:latin typeface="Arial"/>
                  </a:endParaRPr>
                </a:p>
              </p:txBody>
            </p:sp>
            <p:sp>
              <p:nvSpPr>
                <p:cNvPr id="292" name="Text Box 57"/>
                <p:cNvSpPr/>
                <p:nvPr/>
              </p:nvSpPr>
              <p:spPr>
                <a:xfrm>
                  <a:off x="9483480" y="3247920"/>
                  <a:ext cx="2275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G</a:t>
                  </a:r>
                  <a:endParaRPr b="0" lang="pt-BR" sz="1000" spc="-1" strike="noStrike">
                    <a:solidFill>
                      <a:srgbClr val="000000"/>
                    </a:solidFill>
                    <a:latin typeface="Arial"/>
                  </a:endParaRPr>
                </a:p>
              </p:txBody>
            </p:sp>
            <p:sp>
              <p:nvSpPr>
                <p:cNvPr id="293" name="Text Box 58"/>
                <p:cNvSpPr/>
                <p:nvPr/>
              </p:nvSpPr>
              <p:spPr>
                <a:xfrm>
                  <a:off x="9667800" y="2959200"/>
                  <a:ext cx="2296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H</a:t>
                  </a:r>
                  <a:endParaRPr b="0" lang="pt-BR" sz="1000" spc="-1" strike="noStrike">
                    <a:solidFill>
                      <a:srgbClr val="000000"/>
                    </a:solidFill>
                    <a:latin typeface="Arial"/>
                  </a:endParaRPr>
                </a:p>
              </p:txBody>
            </p:sp>
            <p:sp>
              <p:nvSpPr>
                <p:cNvPr id="294" name="Text Box 59"/>
                <p:cNvSpPr/>
                <p:nvPr/>
              </p:nvSpPr>
              <p:spPr>
                <a:xfrm>
                  <a:off x="10762920" y="2941920"/>
                  <a:ext cx="22968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I</a:t>
                  </a:r>
                  <a:endParaRPr b="0" lang="pt-BR" sz="1000" spc="-1" strike="noStrike">
                    <a:solidFill>
                      <a:srgbClr val="000000"/>
                    </a:solidFill>
                    <a:latin typeface="Arial"/>
                  </a:endParaRPr>
                </a:p>
              </p:txBody>
            </p:sp>
            <p:sp>
              <p:nvSpPr>
                <p:cNvPr id="295" name="Text Box 60"/>
                <p:cNvSpPr/>
                <p:nvPr/>
              </p:nvSpPr>
              <p:spPr>
                <a:xfrm>
                  <a:off x="11036520" y="3258360"/>
                  <a:ext cx="232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J</a:t>
                  </a:r>
                  <a:endParaRPr b="0" lang="pt-BR" sz="1000" spc="-1" strike="noStrike">
                    <a:solidFill>
                      <a:srgbClr val="000000"/>
                    </a:solidFill>
                    <a:latin typeface="Arial"/>
                  </a:endParaRPr>
                </a:p>
              </p:txBody>
            </p:sp>
            <p:sp>
              <p:nvSpPr>
                <p:cNvPr id="296" name="Text Box 61"/>
                <p:cNvSpPr/>
                <p:nvPr/>
              </p:nvSpPr>
              <p:spPr>
                <a:xfrm>
                  <a:off x="11218320" y="3553920"/>
                  <a:ext cx="232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K</a:t>
                  </a:r>
                  <a:endParaRPr b="0" lang="pt-BR" sz="1000" spc="-1" strike="noStrike">
                    <a:solidFill>
                      <a:srgbClr val="000000"/>
                    </a:solidFill>
                    <a:latin typeface="Arial"/>
                  </a:endParaRPr>
                </a:p>
              </p:txBody>
            </p:sp>
            <p:sp>
              <p:nvSpPr>
                <p:cNvPr id="297" name="Text Box 62"/>
                <p:cNvSpPr/>
                <p:nvPr/>
              </p:nvSpPr>
              <p:spPr>
                <a:xfrm>
                  <a:off x="11450880" y="387144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L</a:t>
                  </a:r>
                  <a:endParaRPr b="0" lang="pt-BR" sz="1000" spc="-1" strike="noStrike">
                    <a:solidFill>
                      <a:srgbClr val="000000"/>
                    </a:solidFill>
                    <a:latin typeface="Arial"/>
                  </a:endParaRPr>
                </a:p>
              </p:txBody>
            </p:sp>
          </p:grpSp>
          <p:grpSp>
            <p:nvGrpSpPr>
              <p:cNvPr id="298" name="Group 64"/>
              <p:cNvGrpSpPr/>
              <p:nvPr/>
            </p:nvGrpSpPr>
            <p:grpSpPr>
              <a:xfrm>
                <a:off x="7300800" y="3105000"/>
                <a:ext cx="4326480" cy="3681360"/>
                <a:chOff x="7300800" y="3105000"/>
                <a:chExt cx="4326480" cy="3681360"/>
              </a:xfrm>
            </p:grpSpPr>
            <p:sp>
              <p:nvSpPr>
                <p:cNvPr id="299" name="Line 65"/>
                <p:cNvSpPr/>
                <p:nvPr/>
              </p:nvSpPr>
              <p:spPr>
                <a:xfrm>
                  <a:off x="7300800" y="6734880"/>
                  <a:ext cx="4326480" cy="360"/>
                </a:xfrm>
                <a:prstGeom prst="line">
                  <a:avLst/>
                </a:prstGeom>
                <a:ln w="12700">
                  <a:solidFill>
                    <a:srgbClr val="000000"/>
                  </a:solidFill>
                  <a:round/>
                </a:ln>
              </p:spPr>
              <p:style>
                <a:lnRef idx="0"/>
                <a:fillRef idx="0"/>
                <a:effectRef idx="0"/>
                <a:fontRef idx="minor"/>
              </p:style>
              <p:txBody>
                <a:bodyPr lIns="90000" rIns="90000" tIns="-44640" bIns="-44640" anchor="t">
                  <a:noAutofit/>
                </a:bodyPr>
                <a:p>
                  <a:endParaRPr b="0" lang="pt-BR" sz="1400" spc="-1" strike="noStrike">
                    <a:solidFill>
                      <a:srgbClr val="000000"/>
                    </a:solidFill>
                    <a:latin typeface="Arial"/>
                  </a:endParaRPr>
                </a:p>
              </p:txBody>
            </p:sp>
            <p:grpSp>
              <p:nvGrpSpPr>
                <p:cNvPr id="300" name="Group 66"/>
                <p:cNvGrpSpPr/>
                <p:nvPr/>
              </p:nvGrpSpPr>
              <p:grpSpPr>
                <a:xfrm>
                  <a:off x="7579440" y="3105000"/>
                  <a:ext cx="3907800" cy="3681360"/>
                  <a:chOff x="7579440" y="3105000"/>
                  <a:chExt cx="3907800" cy="3681360"/>
                </a:xfrm>
              </p:grpSpPr>
              <p:sp>
                <p:nvSpPr>
                  <p:cNvPr id="301" name="Line 67"/>
                  <p:cNvSpPr/>
                  <p:nvPr/>
                </p:nvSpPr>
                <p:spPr>
                  <a:xfrm>
                    <a:off x="7579440" y="4759920"/>
                    <a:ext cx="16920" cy="198864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2" name="Line 68"/>
                  <p:cNvSpPr/>
                  <p:nvPr/>
                </p:nvSpPr>
                <p:spPr>
                  <a:xfrm>
                    <a:off x="11486880" y="4105440"/>
                    <a:ext cx="360" cy="259164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3" name="Line 69"/>
                  <p:cNvSpPr/>
                  <p:nvPr/>
                </p:nvSpPr>
                <p:spPr>
                  <a:xfrm flipH="1">
                    <a:off x="7866720" y="4267080"/>
                    <a:ext cx="1440" cy="251928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4" name="Line 70"/>
                  <p:cNvSpPr/>
                  <p:nvPr/>
                </p:nvSpPr>
                <p:spPr>
                  <a:xfrm flipH="1">
                    <a:off x="9214200" y="4302000"/>
                    <a:ext cx="1080" cy="244800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5" name="Line 71"/>
                  <p:cNvSpPr/>
                  <p:nvPr/>
                </p:nvSpPr>
                <p:spPr>
                  <a:xfrm flipH="1">
                    <a:off x="9508680" y="4309560"/>
                    <a:ext cx="1080" cy="244800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6" name="Line 72"/>
                  <p:cNvSpPr/>
                  <p:nvPr/>
                </p:nvSpPr>
                <p:spPr>
                  <a:xfrm flipH="1">
                    <a:off x="11197080" y="3748680"/>
                    <a:ext cx="1080" cy="298800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7" name="Line 73"/>
                  <p:cNvSpPr/>
                  <p:nvPr/>
                </p:nvSpPr>
                <p:spPr>
                  <a:xfrm>
                    <a:off x="10981800" y="3390480"/>
                    <a:ext cx="45720" cy="335520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8" name="Line 74"/>
                  <p:cNvSpPr/>
                  <p:nvPr/>
                </p:nvSpPr>
                <p:spPr>
                  <a:xfrm>
                    <a:off x="9667080" y="3892320"/>
                    <a:ext cx="360" cy="288036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09" name="Line 75"/>
                  <p:cNvSpPr/>
                  <p:nvPr/>
                </p:nvSpPr>
                <p:spPr>
                  <a:xfrm>
                    <a:off x="8872920" y="3863520"/>
                    <a:ext cx="9360" cy="288504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10" name="Line 76"/>
                  <p:cNvSpPr/>
                  <p:nvPr/>
                </p:nvSpPr>
                <p:spPr>
                  <a:xfrm flipH="1">
                    <a:off x="8167320" y="3862080"/>
                    <a:ext cx="19080" cy="288648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11" name="Line 77"/>
                  <p:cNvSpPr/>
                  <p:nvPr/>
                </p:nvSpPr>
                <p:spPr>
                  <a:xfrm>
                    <a:off x="10739160" y="3105000"/>
                    <a:ext cx="38520" cy="364680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sp>
                <p:nvSpPr>
                  <p:cNvPr id="312" name="Line 78"/>
                  <p:cNvSpPr/>
                  <p:nvPr/>
                </p:nvSpPr>
                <p:spPr>
                  <a:xfrm>
                    <a:off x="9903960" y="3519000"/>
                    <a:ext cx="360" cy="3240360"/>
                  </a:xfrm>
                  <a:prstGeom prst="line">
                    <a:avLst/>
                  </a:prstGeom>
                  <a:ln w="9525">
                    <a:solidFill>
                      <a:srgbClr val="d60093"/>
                    </a:solidFill>
                    <a:prstDash val="lgDash"/>
                    <a:round/>
                  </a:ln>
                </p:spPr>
                <p:style>
                  <a:lnRef idx="0"/>
                  <a:fillRef idx="0"/>
                  <a:effectRef idx="0"/>
                  <a:fontRef idx="minor"/>
                </p:style>
                <p:txBody>
                  <a:bodyPr lIns="90000" rIns="90000" tIns="45000" bIns="45000" anchor="t">
                    <a:noAutofit/>
                  </a:bodyPr>
                  <a:p>
                    <a:endParaRPr b="0" lang="pt-BR" sz="1400" spc="-1" strike="noStrike">
                      <a:solidFill>
                        <a:srgbClr val="000000"/>
                      </a:solidFill>
                      <a:latin typeface="Arial"/>
                    </a:endParaRPr>
                  </a:p>
                </p:txBody>
              </p:sp>
            </p:grpSp>
          </p:grpSp>
          <p:grpSp>
            <p:nvGrpSpPr>
              <p:cNvPr id="313" name="Group 79"/>
              <p:cNvGrpSpPr/>
              <p:nvPr/>
            </p:nvGrpSpPr>
            <p:grpSpPr>
              <a:xfrm>
                <a:off x="7374240" y="5693760"/>
                <a:ext cx="4309200" cy="362520"/>
                <a:chOff x="7374240" y="5693760"/>
                <a:chExt cx="4309200" cy="362520"/>
              </a:xfrm>
            </p:grpSpPr>
            <p:sp>
              <p:nvSpPr>
                <p:cNvPr id="314" name="Text Box 80"/>
                <p:cNvSpPr/>
                <p:nvPr/>
              </p:nvSpPr>
              <p:spPr>
                <a:xfrm>
                  <a:off x="7374240" y="572904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A</a:t>
                  </a:r>
                  <a:endParaRPr b="0" lang="pt-BR" sz="1000" spc="-1" strike="noStrike">
                    <a:solidFill>
                      <a:srgbClr val="000000"/>
                    </a:solidFill>
                    <a:latin typeface="Arial"/>
                  </a:endParaRPr>
                </a:p>
              </p:txBody>
            </p:sp>
            <p:sp>
              <p:nvSpPr>
                <p:cNvPr id="315" name="Text Box 81"/>
                <p:cNvSpPr/>
                <p:nvPr/>
              </p:nvSpPr>
              <p:spPr>
                <a:xfrm>
                  <a:off x="7692840" y="5733720"/>
                  <a:ext cx="2286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B</a:t>
                  </a:r>
                  <a:endParaRPr b="0" lang="pt-BR" sz="1000" spc="-1" strike="noStrike">
                    <a:solidFill>
                      <a:srgbClr val="000000"/>
                    </a:solidFill>
                    <a:latin typeface="Arial"/>
                  </a:endParaRPr>
                </a:p>
              </p:txBody>
            </p:sp>
            <p:sp>
              <p:nvSpPr>
                <p:cNvPr id="316" name="Text Box 82"/>
                <p:cNvSpPr/>
                <p:nvPr/>
              </p:nvSpPr>
              <p:spPr>
                <a:xfrm>
                  <a:off x="7988040" y="5733720"/>
                  <a:ext cx="23004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C</a:t>
                  </a:r>
                  <a:endParaRPr b="0" lang="pt-BR" sz="1000" spc="-1" strike="noStrike">
                    <a:solidFill>
                      <a:srgbClr val="000000"/>
                    </a:solidFill>
                    <a:latin typeface="Arial"/>
                  </a:endParaRPr>
                </a:p>
              </p:txBody>
            </p:sp>
            <p:sp>
              <p:nvSpPr>
                <p:cNvPr id="317" name="Text Box 83"/>
                <p:cNvSpPr/>
                <p:nvPr/>
              </p:nvSpPr>
              <p:spPr>
                <a:xfrm>
                  <a:off x="8850240" y="5733720"/>
                  <a:ext cx="23364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D</a:t>
                  </a:r>
                  <a:endParaRPr b="0" lang="pt-BR" sz="1000" spc="-1" strike="noStrike">
                    <a:solidFill>
                      <a:srgbClr val="000000"/>
                    </a:solidFill>
                    <a:latin typeface="Arial"/>
                  </a:endParaRPr>
                </a:p>
              </p:txBody>
            </p:sp>
            <p:grpSp>
              <p:nvGrpSpPr>
                <p:cNvPr id="318" name="Group 84"/>
                <p:cNvGrpSpPr/>
                <p:nvPr/>
              </p:nvGrpSpPr>
              <p:grpSpPr>
                <a:xfrm>
                  <a:off x="9179280" y="5723280"/>
                  <a:ext cx="385560" cy="246600"/>
                  <a:chOff x="9179280" y="5723280"/>
                  <a:chExt cx="385560" cy="246600"/>
                </a:xfrm>
              </p:grpSpPr>
              <p:sp>
                <p:nvSpPr>
                  <p:cNvPr id="319" name="Text Box 85"/>
                  <p:cNvSpPr/>
                  <p:nvPr/>
                </p:nvSpPr>
                <p:spPr>
                  <a:xfrm>
                    <a:off x="9179280" y="572796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E</a:t>
                    </a:r>
                    <a:endParaRPr b="0" lang="pt-BR" sz="1000" spc="-1" strike="noStrike">
                      <a:solidFill>
                        <a:srgbClr val="000000"/>
                      </a:solidFill>
                      <a:latin typeface="Arial"/>
                    </a:endParaRPr>
                  </a:p>
                </p:txBody>
              </p:sp>
              <p:sp>
                <p:nvSpPr>
                  <p:cNvPr id="320" name="Text Box 86"/>
                  <p:cNvSpPr/>
                  <p:nvPr/>
                </p:nvSpPr>
                <p:spPr>
                  <a:xfrm>
                    <a:off x="9333720" y="572328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F</a:t>
                    </a:r>
                    <a:endParaRPr b="0" lang="pt-BR" sz="1000" spc="-1" strike="noStrike">
                      <a:solidFill>
                        <a:srgbClr val="000000"/>
                      </a:solidFill>
                      <a:latin typeface="Arial"/>
                    </a:endParaRPr>
                  </a:p>
                </p:txBody>
              </p:sp>
            </p:grpSp>
            <p:sp>
              <p:nvSpPr>
                <p:cNvPr id="321" name="Text Box 87"/>
                <p:cNvSpPr/>
                <p:nvPr/>
              </p:nvSpPr>
              <p:spPr>
                <a:xfrm>
                  <a:off x="9483120" y="5725440"/>
                  <a:ext cx="23004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G</a:t>
                  </a:r>
                  <a:endParaRPr b="0" lang="pt-BR" sz="1000" spc="-1" strike="noStrike">
                    <a:solidFill>
                      <a:srgbClr val="000000"/>
                    </a:solidFill>
                    <a:latin typeface="Arial"/>
                  </a:endParaRPr>
                </a:p>
              </p:txBody>
            </p:sp>
            <p:sp>
              <p:nvSpPr>
                <p:cNvPr id="322" name="Text Box 88"/>
                <p:cNvSpPr/>
                <p:nvPr/>
              </p:nvSpPr>
              <p:spPr>
                <a:xfrm>
                  <a:off x="9693000" y="5725440"/>
                  <a:ext cx="2286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H</a:t>
                  </a:r>
                  <a:endParaRPr b="0" lang="pt-BR" sz="1000" spc="-1" strike="noStrike">
                    <a:solidFill>
                      <a:srgbClr val="000000"/>
                    </a:solidFill>
                    <a:latin typeface="Arial"/>
                  </a:endParaRPr>
                </a:p>
              </p:txBody>
            </p:sp>
            <p:sp>
              <p:nvSpPr>
                <p:cNvPr id="323" name="Text Box 89"/>
                <p:cNvSpPr/>
                <p:nvPr/>
              </p:nvSpPr>
              <p:spPr>
                <a:xfrm>
                  <a:off x="10524960" y="576288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I</a:t>
                  </a:r>
                  <a:endParaRPr b="0" lang="pt-BR" sz="1000" spc="-1" strike="noStrike">
                    <a:solidFill>
                      <a:srgbClr val="000000"/>
                    </a:solidFill>
                    <a:latin typeface="Arial"/>
                  </a:endParaRPr>
                </a:p>
              </p:txBody>
            </p:sp>
            <p:sp>
              <p:nvSpPr>
                <p:cNvPr id="324" name="Text Box 90"/>
                <p:cNvSpPr/>
                <p:nvPr/>
              </p:nvSpPr>
              <p:spPr>
                <a:xfrm>
                  <a:off x="10810800" y="5814360"/>
                  <a:ext cx="232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J</a:t>
                  </a:r>
                  <a:endParaRPr b="0" lang="pt-BR" sz="1000" spc="-1" strike="noStrike">
                    <a:solidFill>
                      <a:srgbClr val="000000"/>
                    </a:solidFill>
                    <a:latin typeface="Arial"/>
                  </a:endParaRPr>
                </a:p>
              </p:txBody>
            </p:sp>
            <p:sp>
              <p:nvSpPr>
                <p:cNvPr id="325" name="Text Box 91"/>
                <p:cNvSpPr/>
                <p:nvPr/>
              </p:nvSpPr>
              <p:spPr>
                <a:xfrm>
                  <a:off x="11154600" y="5735880"/>
                  <a:ext cx="23220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K</a:t>
                  </a:r>
                  <a:endParaRPr b="0" lang="pt-BR" sz="1000" spc="-1" strike="noStrike">
                    <a:solidFill>
                      <a:srgbClr val="000000"/>
                    </a:solidFill>
                    <a:latin typeface="Arial"/>
                  </a:endParaRPr>
                </a:p>
              </p:txBody>
            </p:sp>
            <p:sp>
              <p:nvSpPr>
                <p:cNvPr id="326" name="Text Box 92"/>
                <p:cNvSpPr/>
                <p:nvPr/>
              </p:nvSpPr>
              <p:spPr>
                <a:xfrm>
                  <a:off x="11452320" y="5693760"/>
                  <a:ext cx="231120" cy="2419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499"/>
                    </a:spcBef>
                  </a:pPr>
                  <a:r>
                    <a:rPr b="1" lang="pt-PT" sz="1000" spc="-1" strike="noStrike">
                      <a:solidFill>
                        <a:srgbClr val="000000"/>
                      </a:solidFill>
                      <a:latin typeface="Arial"/>
                    </a:rPr>
                    <a:t>L</a:t>
                  </a:r>
                  <a:endParaRPr b="0" lang="pt-BR" sz="1000" spc="-1" strike="noStrike">
                    <a:solidFill>
                      <a:srgbClr val="000000"/>
                    </a:solidFill>
                    <a:latin typeface="Arial"/>
                  </a:endParaRPr>
                </a:p>
              </p:txBody>
            </p:sp>
          </p:grpSp>
        </p:grpSp>
      </p:grpSp>
      <p:sp>
        <p:nvSpPr>
          <p:cNvPr id="327" name="Text Box 97"/>
          <p:cNvSpPr/>
          <p:nvPr/>
        </p:nvSpPr>
        <p:spPr>
          <a:xfrm>
            <a:off x="5238720" y="5000760"/>
            <a:ext cx="2142720" cy="30276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700"/>
              </a:spcBef>
              <a:tabLst>
                <a:tab algn="l" pos="0"/>
              </a:tabLst>
            </a:pPr>
            <a:r>
              <a:rPr b="1" lang="pt-BR" sz="1400" spc="-1" strike="noStrike">
                <a:solidFill>
                  <a:srgbClr val="000000"/>
                </a:solidFill>
                <a:latin typeface="Roboto Condensed"/>
                <a:ea typeface="Roboto Condensed"/>
              </a:rPr>
              <a:t>E </a:t>
            </a:r>
            <a:r>
              <a:rPr b="1" lang="pt-BR" sz="1400" spc="-1" strike="noStrike">
                <a:solidFill>
                  <a:srgbClr val="000000"/>
                </a:solidFill>
                <a:latin typeface="Symbol"/>
                <a:ea typeface="Roboto Condensed"/>
              </a:rPr>
              <a:t></a:t>
            </a:r>
            <a:r>
              <a:rPr b="1" lang="pt-BR" sz="1400" spc="-1" strike="noStrike">
                <a:solidFill>
                  <a:srgbClr val="000000"/>
                </a:solidFill>
                <a:latin typeface="Roboto Condensed"/>
                <a:ea typeface="Roboto Condensed"/>
              </a:rPr>
              <a:t> Eqüidistância vertical</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Desdemona template">
  <a:themeElements>
    <a:clrScheme name="Azul Quent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Topografia Aula 01 - Noções Gerais Objetivos e Divisão rev</Template>
  <TotalTime>2122</TotalTime>
  <Application>LibreOffice/7.5.5.2$Windows_X86_64 LibreOffice_project/ca8fe7424262805f223b9a2334bc7181abbcbf5e</Application>
  <AppVersion>15.0000</AppVersion>
  <Words>2729</Words>
  <Paragraphs>506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2011-01-28T13:17:42Z</dcterms:created>
  <dc:creator>Ridalva</dc:creator>
  <dc:description/>
  <dc:language>pt-BR</dc:language>
  <cp:lastModifiedBy/>
  <cp:lastPrinted>1601-01-01T00:00:00Z</cp:lastPrinted>
  <dcterms:modified xsi:type="dcterms:W3CDTF">2025-11-06T18:04:36Z</dcterms:modified>
  <cp:revision>239</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63</vt:i4>
  </property>
  <property fmtid="{D5CDD505-2E9C-101B-9397-08002B2CF9AE}" pid="3" name="PresentationFormat">
    <vt:lpwstr>Widescreen</vt:lpwstr>
  </property>
  <property fmtid="{D5CDD505-2E9C-101B-9397-08002B2CF9AE}" pid="4" name="Slides">
    <vt:i4>63</vt:i4>
  </property>
</Properties>
</file>